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92" r:id="rId2"/>
  </p:sldMasterIdLst>
  <p:sldIdLst>
    <p:sldId id="256" r:id="rId3"/>
    <p:sldId id="258" r:id="rId4"/>
    <p:sldId id="286" r:id="rId5"/>
    <p:sldId id="257" r:id="rId6"/>
    <p:sldId id="283" r:id="rId7"/>
    <p:sldId id="260" r:id="rId8"/>
    <p:sldId id="261" r:id="rId9"/>
    <p:sldId id="262" r:id="rId10"/>
    <p:sldId id="263" r:id="rId11"/>
    <p:sldId id="284" r:id="rId12"/>
    <p:sldId id="264" r:id="rId13"/>
    <p:sldId id="265" r:id="rId14"/>
    <p:sldId id="266" r:id="rId15"/>
    <p:sldId id="267" r:id="rId16"/>
    <p:sldId id="285" r:id="rId17"/>
    <p:sldId id="268" r:id="rId18"/>
    <p:sldId id="269" r:id="rId19"/>
    <p:sldId id="270" r:id="rId20"/>
    <p:sldId id="271" r:id="rId21"/>
    <p:sldId id="272" r:id="rId22"/>
    <p:sldId id="288" r:id="rId23"/>
    <p:sldId id="274" r:id="rId24"/>
    <p:sldId id="282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8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6E0C395-BE9C-4EE0-AAD1-126AC8505B62}" type="datetimeFigureOut">
              <a:rPr lang="ru-RU" smtClean="0"/>
              <a:t>17.03.2012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FBBD309-E051-45C7-BF7B-6432569A5D27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3%D1%80%D0%B0%D0%BC%D0%BC%D0%B0%D1%82%D0%B8%D1%87%D0%B5%D1%81%D0%BA%D0%B8%D0%B9_%D1%81%D1%82%D1%80%D0%BE%D0%B9" TargetMode="External"/><Relationship Id="rId13" Type="http://schemas.openxmlformats.org/officeDocument/2006/relationships/hyperlink" Target="http://ru.wikipedia.org/wiki/%D0%95%D0%B4%D0%B8%D0%BD%D0%B8%D1%86%D0%B0_%D1%8F%D0%B7%D1%8B%D0%BA%D0%B0" TargetMode="External"/><Relationship Id="rId18" Type="http://schemas.openxmlformats.org/officeDocument/2006/relationships/hyperlink" Target="http://ru.wikipedia.org/wiki/%D0%9F%D1%80%D0%BE%D0%B1%D0%B5%D0%BB" TargetMode="External"/><Relationship Id="rId3" Type="http://schemas.openxmlformats.org/officeDocument/2006/relationships/hyperlink" Target="http://ru.wikipedia.org/wiki/%D0%9F%D0%B8%D0%BA%D1%82%D0%BE%D0%B3%D1%80%D0%B0%D0%BC%D0%BC%D0%B0" TargetMode="External"/><Relationship Id="rId7" Type="http://schemas.openxmlformats.org/officeDocument/2006/relationships/hyperlink" Target="http://ru.wikipedia.org/wiki/%D0%9F%D0%BE%D0%BD%D1%8F%D1%82%D0%B8%D0%B5" TargetMode="External"/><Relationship Id="rId12" Type="http://schemas.openxmlformats.org/officeDocument/2006/relationships/hyperlink" Target="http://ru.wikipedia.org/wiki/%D0%9A%D0%BE%D0%BC%D0%BC%D1%83%D0%BD%D0%B8%D0%BA%D0%B0%D1%86%D0%B8%D1%8F" TargetMode="External"/><Relationship Id="rId17" Type="http://schemas.openxmlformats.org/officeDocument/2006/relationships/hyperlink" Target="http://ru.wikipedia.org/wiki/%D0%92%D1%8B%D1%81%D0%BA%D0%B0%D0%B7%D1%8B%D0%B2%D0%B0%D0%BD%D0%B8%D0%B5" TargetMode="External"/><Relationship Id="rId2" Type="http://schemas.openxmlformats.org/officeDocument/2006/relationships/hyperlink" Target="http://ru.wikipedia.org/wiki/%D0%90%D0%BD%D0%B3%D0%BB%D0%B8%D0%B9%D1%81%D0%BA%D0%B8%D0%B9_%D1%8F%D0%B7%D1%8B%D0%BA" TargetMode="External"/><Relationship Id="rId16" Type="http://schemas.openxmlformats.org/officeDocument/2006/relationships/hyperlink" Target="http://ru.wikipedia.org/wiki/%D0%9A%D0%B8%D1%80%D0%B8%D0%BB%D0%BB%D0%B8%D1%86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SMS" TargetMode="External"/><Relationship Id="rId11" Type="http://schemas.openxmlformats.org/officeDocument/2006/relationships/hyperlink" Target="http://ru.wikipedia.org/wiki/%D0%9F%D0%B0%D1%80%D0%B0%D0%BB%D0%B8%D0%BD%D0%B3%D0%B2%D0%B8%D1%81%D1%82%D0%B8%D0%BA%D0%B0" TargetMode="External"/><Relationship Id="rId5" Type="http://schemas.openxmlformats.org/officeDocument/2006/relationships/hyperlink" Target="http://ru.wikipedia.org/wiki/%D0%98%D0%BD%D1%82%D0%B5%D1%80%D0%BD%D0%B5%D1%82" TargetMode="External"/><Relationship Id="rId15" Type="http://schemas.openxmlformats.org/officeDocument/2006/relationships/hyperlink" Target="http://ru.wikipedia.org/wiki/%D0%A0%D1%83%D0%BD%D0%B5%D1%82" TargetMode="External"/><Relationship Id="rId10" Type="http://schemas.openxmlformats.org/officeDocument/2006/relationships/hyperlink" Target="http://ru.wikipedia.org/wiki/%D0%95%D1%81%D1%82%D0%B5%D1%81%D1%82%D0%B2%D0%B5%D0%BD%D0%BD%D1%8B%D0%B9_%D1%8F%D0%B7%D1%8B%D0%BA" TargetMode="External"/><Relationship Id="rId19" Type="http://schemas.openxmlformats.org/officeDocument/2006/relationships/hyperlink" Target="http://ru.wikipedia.org/wiki/%D0%97%D0%B0%D0%BF%D1%8F%D1%82%D0%B0%D1%8F" TargetMode="External"/><Relationship Id="rId4" Type="http://schemas.openxmlformats.org/officeDocument/2006/relationships/hyperlink" Target="http://ru.wikipedia.org/wiki/%D0%AD%D0%BC%D0%BE%D1%86%D0%B8%D1%8F" TargetMode="External"/><Relationship Id="rId9" Type="http://schemas.openxmlformats.org/officeDocument/2006/relationships/hyperlink" Target="http://ru.wikipedia.org/wiki/%D0%A4%D0%BE%D0%BD%D0%B5%D1%82%D0%B8%D0%BA%D0%B0" TargetMode="External"/><Relationship Id="rId14" Type="http://schemas.openxmlformats.org/officeDocument/2006/relationships/hyperlink" Target="http://ru.wikipedia.org/wiki/%D0%A1%D0%BE%D0%BE%D0%B1%D1%89%D0%B5%D0%BD%D0%B8%D0%B5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332655"/>
            <a:ext cx="8964488" cy="60631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Поле чудес по информатике </a:t>
            </a:r>
          </a:p>
          <a:p>
            <a:pPr algn="ctr"/>
            <a:r>
              <a:rPr lang="ru-RU" sz="9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9 </a:t>
            </a:r>
            <a:r>
              <a:rPr lang="ru-RU" sz="9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класс</a:t>
            </a:r>
          </a:p>
          <a:p>
            <a:pPr algn="ctr"/>
            <a:r>
              <a:rPr lang="ru-RU" sz="2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Учитель физики и информатики:</a:t>
            </a:r>
          </a:p>
          <a:p>
            <a:pPr algn="ctr"/>
            <a:r>
              <a:rPr lang="ru-RU" sz="20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Загидуллин</a:t>
            </a:r>
            <a:r>
              <a:rPr lang="ru-RU" sz="2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ru-RU" sz="20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Нурсиль</a:t>
            </a:r>
            <a:r>
              <a:rPr lang="ru-RU" sz="2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ru-RU" sz="20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Нурисламович</a:t>
            </a:r>
            <a:endParaRPr lang="ru-RU" sz="20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2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Мало-</a:t>
            </a:r>
            <a:r>
              <a:rPr lang="ru-RU" sz="20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Лызинская</a:t>
            </a:r>
            <a:r>
              <a:rPr lang="ru-RU" sz="2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СОШ</a:t>
            </a:r>
          </a:p>
          <a:p>
            <a:pPr algn="ctr"/>
            <a:endParaRPr lang="ru-RU" sz="2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2000" b="1" spc="30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2012 год</a:t>
            </a:r>
            <a:endParaRPr lang="ru-RU" sz="2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232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878497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Отборочный тур для игроков 2 тройки</a:t>
            </a:r>
            <a:r>
              <a:rPr lang="ru-RU" sz="3200" b="1" dirty="0" smtClean="0">
                <a:solidFill>
                  <a:srgbClr val="FF0000"/>
                </a:solidFill>
              </a:rPr>
              <a:t>.</a:t>
            </a:r>
          </a:p>
          <a:p>
            <a:endParaRPr lang="ru-RU" sz="3200" b="1" dirty="0">
              <a:solidFill>
                <a:srgbClr val="FF0000"/>
              </a:solidFill>
            </a:endParaRPr>
          </a:p>
          <a:p>
            <a:endParaRPr lang="ru-RU" sz="3200" dirty="0">
              <a:solidFill>
                <a:srgbClr val="FF0000"/>
              </a:solidFill>
            </a:endParaRPr>
          </a:p>
          <a:p>
            <a:pPr marL="514350" lvl="0" indent="-514350">
              <a:buAutoNum type="arabicPeriod"/>
            </a:pPr>
            <a:r>
              <a:rPr lang="ru-RU" sz="2800" dirty="0" smtClean="0">
                <a:solidFill>
                  <a:srgbClr val="002060"/>
                </a:solidFill>
              </a:rPr>
              <a:t>Всемирная </a:t>
            </a:r>
            <a:r>
              <a:rPr lang="ru-RU" sz="2800" dirty="0">
                <a:solidFill>
                  <a:srgbClr val="002060"/>
                </a:solidFill>
              </a:rPr>
              <a:t>компьютерная сеть. </a:t>
            </a:r>
            <a:endParaRPr lang="ru-RU" sz="2800" dirty="0" smtClean="0">
              <a:solidFill>
                <a:srgbClr val="002060"/>
              </a:solidFill>
            </a:endParaRPr>
          </a:p>
          <a:p>
            <a:pPr lvl="0"/>
            <a:endParaRPr lang="ru-RU" sz="2800" dirty="0" smtClean="0">
              <a:solidFill>
                <a:srgbClr val="002060"/>
              </a:solidFill>
            </a:endParaRPr>
          </a:p>
          <a:p>
            <a:pPr lvl="0"/>
            <a:endParaRPr lang="ru-RU" sz="2800" dirty="0" smtClean="0">
              <a:solidFill>
                <a:srgbClr val="002060"/>
              </a:solidFill>
            </a:endParaRPr>
          </a:p>
          <a:p>
            <a:pPr lvl="0"/>
            <a:r>
              <a:rPr lang="ru-RU" sz="2800" dirty="0" smtClean="0">
                <a:solidFill>
                  <a:srgbClr val="002060"/>
                </a:solidFill>
              </a:rPr>
              <a:t>2.   Назовите </a:t>
            </a:r>
            <a:r>
              <a:rPr lang="ru-RU" sz="2800" dirty="0">
                <a:solidFill>
                  <a:srgbClr val="002060"/>
                </a:solidFill>
              </a:rPr>
              <a:t>любой из языков программирования</a:t>
            </a:r>
            <a:r>
              <a:rPr lang="ru-RU" sz="2800" dirty="0" smtClean="0">
                <a:solidFill>
                  <a:srgbClr val="002060"/>
                </a:solidFill>
              </a:rPr>
              <a:t>.</a:t>
            </a:r>
          </a:p>
          <a:p>
            <a:pPr lvl="0"/>
            <a:endParaRPr lang="ru-RU" sz="2800" dirty="0" smtClean="0">
              <a:solidFill>
                <a:srgbClr val="002060"/>
              </a:solidFill>
            </a:endParaRPr>
          </a:p>
          <a:p>
            <a:pPr lvl="0"/>
            <a:endParaRPr lang="ru-RU" sz="2800" dirty="0" smtClean="0">
              <a:solidFill>
                <a:srgbClr val="002060"/>
              </a:solidFill>
            </a:endParaRPr>
          </a:p>
          <a:p>
            <a:pPr lvl="0"/>
            <a:r>
              <a:rPr lang="ru-RU" sz="2800" dirty="0" smtClean="0">
                <a:solidFill>
                  <a:srgbClr val="002060"/>
                </a:solidFill>
              </a:rPr>
              <a:t>3.   Устройство</a:t>
            </a:r>
            <a:r>
              <a:rPr lang="ru-RU" sz="2800" dirty="0">
                <a:solidFill>
                  <a:srgbClr val="002060"/>
                </a:solidFill>
              </a:rPr>
              <a:t>, выводящее данные на печать.         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676038"/>
            <a:ext cx="228600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429000"/>
            <a:ext cx="165258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794499"/>
            <a:ext cx="2713037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061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325" y="0"/>
            <a:ext cx="9144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2. Представление игроков 2 тройки.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Ведущий   представляет учащихся,   сообщает   фамилию,  имя,  класс.</a:t>
            </a:r>
          </a:p>
          <a:p>
            <a:endParaRPr lang="ru-RU" sz="3200" dirty="0">
              <a:solidFill>
                <a:srgbClr val="002060"/>
              </a:solidFill>
            </a:endParaRPr>
          </a:p>
          <a:p>
            <a:pPr marL="514350" indent="-514350">
              <a:buAutoNum type="arabicPeriod"/>
            </a:pPr>
            <a:r>
              <a:rPr lang="ru-RU" sz="3600" dirty="0" smtClean="0">
                <a:solidFill>
                  <a:srgbClr val="FF0000"/>
                </a:solidFill>
              </a:rPr>
              <a:t>Медведева </a:t>
            </a:r>
            <a:r>
              <a:rPr lang="ru-RU" sz="3600" dirty="0">
                <a:solidFill>
                  <a:srgbClr val="FF0000"/>
                </a:solidFill>
              </a:rPr>
              <a:t>Юлия </a:t>
            </a:r>
            <a:r>
              <a:rPr lang="ru-RU" sz="3600" dirty="0" err="1" smtClean="0">
                <a:solidFill>
                  <a:srgbClr val="FF0000"/>
                </a:solidFill>
              </a:rPr>
              <a:t>Евгениевна</a:t>
            </a:r>
            <a:endParaRPr lang="ru-RU" sz="3600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ru-RU" sz="3600" dirty="0" err="1">
                <a:solidFill>
                  <a:srgbClr val="FF0000"/>
                </a:solidFill>
              </a:rPr>
              <a:t>Тургузёва</a:t>
            </a:r>
            <a:r>
              <a:rPr lang="ru-RU" sz="3600" dirty="0">
                <a:solidFill>
                  <a:srgbClr val="FF0000"/>
                </a:solidFill>
              </a:rPr>
              <a:t> Алёна </a:t>
            </a:r>
            <a:r>
              <a:rPr lang="ru-RU" sz="3600" dirty="0" smtClean="0">
                <a:solidFill>
                  <a:srgbClr val="FF0000"/>
                </a:solidFill>
              </a:rPr>
              <a:t>Владимировна</a:t>
            </a:r>
          </a:p>
          <a:p>
            <a:pPr marL="514350" indent="-514350">
              <a:buAutoNum type="arabicPeriod"/>
            </a:pPr>
            <a:r>
              <a:rPr lang="ru-RU" sz="3600" dirty="0">
                <a:solidFill>
                  <a:srgbClr val="FF0000"/>
                </a:solidFill>
              </a:rPr>
              <a:t>Медведев Евгений Геннадьевич</a:t>
            </a:r>
            <a:endParaRPr lang="ru-RU" sz="3600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endParaRPr lang="ru-RU" sz="3200" dirty="0" smtClean="0">
              <a:solidFill>
                <a:srgbClr val="002060"/>
              </a:solidFill>
            </a:endParaRPr>
          </a:p>
          <a:p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4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96" y="0"/>
            <a:ext cx="9144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Задание игрокам 2 тройки:</a:t>
            </a:r>
          </a:p>
          <a:p>
            <a:pPr algn="just"/>
            <a:endParaRPr lang="ru-RU" sz="2800" dirty="0"/>
          </a:p>
          <a:p>
            <a:pPr algn="just"/>
            <a:endParaRPr lang="ru-RU" sz="2800" dirty="0" smtClean="0"/>
          </a:p>
          <a:p>
            <a:pPr algn="just"/>
            <a:endParaRPr lang="ru-RU" sz="2800" dirty="0"/>
          </a:p>
          <a:p>
            <a:pPr algn="just"/>
            <a:endParaRPr lang="ru-RU" sz="2800" dirty="0" smtClean="0"/>
          </a:p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Многие чемпионы мира по шахматам неоднократно сражались в шахматных поединках с компьютером. И компьютерные чемпионаты стали традицией. Но известен и тот факт, что шахматные программы составляли и сами шахматисты. Назовите фамилию чемпиона мира по шахматам, который принимал участие в разработке такой программы?</a:t>
            </a:r>
            <a:endParaRPr lang="ru-RU" sz="2800" dirty="0">
              <a:solidFill>
                <a:srgbClr val="00206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265656"/>
              </p:ext>
            </p:extLst>
          </p:nvPr>
        </p:nvGraphicFramePr>
        <p:xfrm>
          <a:off x="1524000" y="1397000"/>
          <a:ext cx="6095997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333"/>
                <a:gridCol w="677333"/>
                <a:gridCol w="677333"/>
                <a:gridCol w="677333"/>
                <a:gridCol w="677333"/>
                <a:gridCol w="677333"/>
                <a:gridCol w="677333"/>
                <a:gridCol w="677333"/>
                <a:gridCol w="67733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Б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Т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В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Н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Н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К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013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956" y="0"/>
            <a:ext cx="9144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Ботвинник Михаил Моисеевич</a:t>
            </a:r>
          </a:p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Стал первым советским гроссмейстером. Активно выступал в московской шахматной печати; автор ценных анализов в области теории дебюта и эндшпиля. Разработал метод подготовки к соревнованиям, применявшийся несколькими поколениями шахматистов. С 1944 в Москве. В 1948 в Колонном зале Дома Союзов был увенчан лавровым венком чемпиона мира за победу в матч-турнире, проходившем в Гааге и Москве. Участник 7 матчей на первенство мира (1951—63; все состоялись в Москве). В 1956 возглавлял сборную команду СССР — победительницу Всемирной шахматной олимпиады в Москве и выиграл Московский международный турнир памяти </a:t>
            </a:r>
            <a:r>
              <a:rPr lang="ru-RU" sz="2200" dirty="0" err="1" smtClean="0">
                <a:solidFill>
                  <a:srgbClr val="002060"/>
                </a:solidFill>
              </a:rPr>
              <a:t>А.А.Алёхина</a:t>
            </a:r>
            <a:r>
              <a:rPr lang="ru-RU" sz="2200" dirty="0" smtClean="0">
                <a:solidFill>
                  <a:srgbClr val="002060"/>
                </a:solidFill>
              </a:rPr>
              <a:t>. Закончив в 1970 спортивные выступления («матч века» сборная СССР — сборная мира), занимался проблемами искусственного интеллекта, работал над компьютерной шахматной программой «Пионер», руководил юношеской шахматной школой спортивного общества «Труд», где в разные годы занимались будущие чемпионы мира А.Е. Карпов и Г.К. Каспаров.</a:t>
            </a:r>
            <a:endParaRPr lang="ru-RU" sz="2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6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95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</a:rPr>
              <a:t>Зал приветствует победителя </a:t>
            </a:r>
            <a:r>
              <a:rPr lang="ru-RU" sz="3200" dirty="0" smtClean="0">
                <a:solidFill>
                  <a:srgbClr val="002060"/>
                </a:solidFill>
              </a:rPr>
              <a:t>второй </a:t>
            </a:r>
            <a:r>
              <a:rPr lang="ru-RU" sz="3200" dirty="0">
                <a:solidFill>
                  <a:srgbClr val="002060"/>
                </a:solidFill>
              </a:rPr>
              <a:t>тройки аплодисментами. </a:t>
            </a:r>
          </a:p>
          <a:p>
            <a:pPr algn="just"/>
            <a:r>
              <a:rPr lang="ru-RU" sz="3200" dirty="0" smtClean="0">
                <a:solidFill>
                  <a:srgbClr val="FF0000"/>
                </a:solidFill>
              </a:rPr>
              <a:t>Ведущий:</a:t>
            </a:r>
            <a:r>
              <a:rPr lang="ru-RU" sz="3200" dirty="0" smtClean="0">
                <a:solidFill>
                  <a:srgbClr val="002060"/>
                </a:solidFill>
              </a:rPr>
              <a:t> Еще   раз   поприветствуем  участников второй  тройки  и  особенно   победителя громкими и долгими  аплодисментами.  Каждый из них заслужил приз. </a:t>
            </a:r>
          </a:p>
          <a:p>
            <a:pPr algn="just"/>
            <a:endParaRPr lang="ru-RU" sz="3200" dirty="0" smtClean="0">
              <a:solidFill>
                <a:srgbClr val="002060"/>
              </a:solidFill>
            </a:endParaRPr>
          </a:p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Призы в студию! 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</a:rPr>
              <a:t>Все   участники   игры   получают   призы. Участники   второй   тройки   занимают   места в зале.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3" name="pole tema nov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44408" y="35730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81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260648"/>
            <a:ext cx="8712968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Отборочный  тур для игроков 3 тройки.</a:t>
            </a:r>
            <a:endParaRPr lang="ru-RU" sz="3200" dirty="0">
              <a:solidFill>
                <a:srgbClr val="FF0000"/>
              </a:solidFill>
            </a:endParaRPr>
          </a:p>
          <a:p>
            <a:r>
              <a:rPr lang="ru-RU" dirty="0"/>
              <a:t> </a:t>
            </a:r>
          </a:p>
          <a:p>
            <a:pPr marL="514350" lvl="0" indent="-514350">
              <a:buAutoNum type="arabicPeriod"/>
            </a:pPr>
            <a:r>
              <a:rPr lang="ru-RU" sz="3600" dirty="0" smtClean="0">
                <a:solidFill>
                  <a:srgbClr val="002060"/>
                </a:solidFill>
              </a:rPr>
              <a:t>Как </a:t>
            </a:r>
            <a:r>
              <a:rPr lang="ru-RU" sz="3600" dirty="0">
                <a:solidFill>
                  <a:srgbClr val="002060"/>
                </a:solidFill>
              </a:rPr>
              <a:t>называется устройство для чтения и записи на </a:t>
            </a:r>
            <a:r>
              <a:rPr lang="ru-RU" sz="3600" dirty="0" smtClean="0">
                <a:solidFill>
                  <a:srgbClr val="002060"/>
                </a:solidFill>
              </a:rPr>
              <a:t>диске? </a:t>
            </a:r>
          </a:p>
          <a:p>
            <a:pPr lvl="0"/>
            <a:endParaRPr lang="ru-RU" sz="3600" dirty="0" smtClean="0">
              <a:solidFill>
                <a:srgbClr val="002060"/>
              </a:solidFill>
            </a:endParaRPr>
          </a:p>
          <a:p>
            <a:pPr marL="514350" lvl="0" indent="-514350">
              <a:buAutoNum type="arabicPeriod" startAt="2"/>
            </a:pPr>
            <a:r>
              <a:rPr lang="ru-RU" sz="3600" dirty="0" smtClean="0">
                <a:solidFill>
                  <a:srgbClr val="002060"/>
                </a:solidFill>
              </a:rPr>
              <a:t>Назовите </a:t>
            </a:r>
            <a:r>
              <a:rPr lang="ru-RU" sz="3600" dirty="0">
                <a:solidFill>
                  <a:srgbClr val="002060"/>
                </a:solidFill>
              </a:rPr>
              <a:t>устройство, позволяющее соединить компьютер с телефонной сетью? </a:t>
            </a:r>
            <a:endParaRPr lang="ru-RU" sz="3600" dirty="0" smtClean="0">
              <a:solidFill>
                <a:srgbClr val="002060"/>
              </a:solidFill>
            </a:endParaRPr>
          </a:p>
          <a:p>
            <a:pPr lvl="0"/>
            <a:endParaRPr lang="ru-RU" sz="3600" dirty="0" smtClean="0">
              <a:solidFill>
                <a:srgbClr val="002060"/>
              </a:solidFill>
            </a:endParaRPr>
          </a:p>
          <a:p>
            <a:pPr lvl="0"/>
            <a:r>
              <a:rPr lang="ru-RU" sz="3600" dirty="0" smtClean="0">
                <a:solidFill>
                  <a:srgbClr val="002060"/>
                </a:solidFill>
              </a:rPr>
              <a:t>3.   Место </a:t>
            </a:r>
            <a:r>
              <a:rPr lang="ru-RU" sz="3600" dirty="0">
                <a:solidFill>
                  <a:srgbClr val="002060"/>
                </a:solidFill>
              </a:rPr>
              <a:t>хранения информации в компьютере?     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628800"/>
            <a:ext cx="228600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005064"/>
            <a:ext cx="156686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517232"/>
            <a:ext cx="2713037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999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1140"/>
            <a:ext cx="914400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3. Представление игроков 3 тройки</a:t>
            </a:r>
            <a:r>
              <a:rPr lang="ru-RU" dirty="0" smtClean="0"/>
              <a:t>.</a:t>
            </a:r>
          </a:p>
          <a:p>
            <a:pPr algn="ctr"/>
            <a:endParaRPr lang="ru-RU" dirty="0" smtClean="0"/>
          </a:p>
          <a:p>
            <a:pPr algn="just"/>
            <a:r>
              <a:rPr lang="ru-RU" sz="3200" dirty="0" smtClean="0">
                <a:solidFill>
                  <a:srgbClr val="002060"/>
                </a:solidFill>
              </a:rPr>
              <a:t>Ведущий   представляет учащихся,   сообщает   фамилию,  имя,  класс.</a:t>
            </a:r>
          </a:p>
          <a:p>
            <a:pPr algn="just"/>
            <a:endParaRPr lang="ru-RU" sz="3200" dirty="0">
              <a:solidFill>
                <a:srgbClr val="002060"/>
              </a:solidFill>
            </a:endParaRPr>
          </a:p>
          <a:p>
            <a:pPr marL="514350" indent="-514350" algn="just">
              <a:buAutoNum type="arabicPeriod"/>
            </a:pPr>
            <a:r>
              <a:rPr lang="ru-RU" sz="3600" dirty="0" smtClean="0">
                <a:solidFill>
                  <a:srgbClr val="FF0000"/>
                </a:solidFill>
              </a:rPr>
              <a:t>Волкова </a:t>
            </a:r>
            <a:r>
              <a:rPr lang="ru-RU" sz="3600" dirty="0">
                <a:solidFill>
                  <a:srgbClr val="FF0000"/>
                </a:solidFill>
              </a:rPr>
              <a:t>Галина </a:t>
            </a:r>
            <a:r>
              <a:rPr lang="ru-RU" sz="3600" dirty="0" smtClean="0">
                <a:solidFill>
                  <a:srgbClr val="FF0000"/>
                </a:solidFill>
              </a:rPr>
              <a:t>Сергеевна</a:t>
            </a:r>
          </a:p>
          <a:p>
            <a:pPr marL="514350" indent="-514350" algn="just">
              <a:buAutoNum type="arabicPeriod"/>
            </a:pPr>
            <a:r>
              <a:rPr lang="ru-RU" sz="3600" dirty="0" err="1">
                <a:solidFill>
                  <a:srgbClr val="FF0000"/>
                </a:solidFill>
              </a:rPr>
              <a:t>Шайхиева</a:t>
            </a:r>
            <a:r>
              <a:rPr lang="ru-RU" sz="3600" dirty="0">
                <a:solidFill>
                  <a:srgbClr val="FF0000"/>
                </a:solidFill>
              </a:rPr>
              <a:t> Лия </a:t>
            </a:r>
            <a:r>
              <a:rPr lang="ru-RU" sz="3600" dirty="0" err="1" smtClean="0">
                <a:solidFill>
                  <a:srgbClr val="FF0000"/>
                </a:solidFill>
              </a:rPr>
              <a:t>Рубиновна</a:t>
            </a:r>
            <a:endParaRPr lang="ru-RU" sz="3600" dirty="0" smtClean="0">
              <a:solidFill>
                <a:srgbClr val="FF0000"/>
              </a:solidFill>
            </a:endParaRPr>
          </a:p>
          <a:p>
            <a:pPr marL="514350" indent="-514350" algn="just">
              <a:buAutoNum type="arabicPeriod"/>
            </a:pPr>
            <a:r>
              <a:rPr lang="ru-RU" sz="3600" dirty="0" err="1">
                <a:solidFill>
                  <a:srgbClr val="FF0000"/>
                </a:solidFill>
              </a:rPr>
              <a:t>Мамыкова</a:t>
            </a:r>
            <a:r>
              <a:rPr lang="ru-RU" sz="3600" dirty="0">
                <a:solidFill>
                  <a:srgbClr val="FF0000"/>
                </a:solidFill>
              </a:rPr>
              <a:t> Ольга Леонидовна</a:t>
            </a:r>
          </a:p>
        </p:txBody>
      </p:sp>
    </p:spTree>
    <p:extLst>
      <p:ext uri="{BB962C8B-B14F-4D97-AF65-F5344CB8AC3E}">
        <p14:creationId xmlns:p14="http://schemas.microsoft.com/office/powerpoint/2010/main" val="68297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028" y="130369"/>
            <a:ext cx="5305683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Задание игрокам 3 тройки: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851768"/>
              </p:ext>
            </p:extLst>
          </p:nvPr>
        </p:nvGraphicFramePr>
        <p:xfrm>
          <a:off x="251521" y="1340768"/>
          <a:ext cx="8208909" cy="1008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101"/>
                <a:gridCol w="912101"/>
                <a:gridCol w="912101"/>
                <a:gridCol w="912101"/>
                <a:gridCol w="912101"/>
                <a:gridCol w="912101"/>
                <a:gridCol w="912101"/>
                <a:gridCol w="912101"/>
                <a:gridCol w="912101"/>
              </a:tblGrid>
              <a:tr h="1008112"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К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Б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Р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П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Н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К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51520" y="2828836"/>
            <a:ext cx="8496944" cy="206210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</a:rPr>
              <a:t>Как называют человека, не нашедшего своего места в жизни, для которого хакерство – игра и самоутверждение одновременно? </a:t>
            </a:r>
          </a:p>
        </p:txBody>
      </p:sp>
    </p:spTree>
    <p:extLst>
      <p:ext uri="{BB962C8B-B14F-4D97-AF65-F5344CB8AC3E}">
        <p14:creationId xmlns:p14="http://schemas.microsoft.com/office/powerpoint/2010/main" val="139939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67875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Киберпанк</a:t>
            </a:r>
            <a:endParaRPr lang="ru-RU" sz="2400" dirty="0">
              <a:solidFill>
                <a:srgbClr val="002060"/>
              </a:solidFill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Киберпанк  </a:t>
            </a:r>
            <a:r>
              <a:rPr lang="ru-RU" sz="2400" dirty="0">
                <a:solidFill>
                  <a:srgbClr val="002060"/>
                </a:solidFill>
              </a:rPr>
              <a:t>-  еще  не нашедший своего места в жизни человек,  для  которого  хакерство  -  игра  и  самоутверждение одновременно.  Также, как и термин "робот", данное слово </a:t>
            </a:r>
            <a:r>
              <a:rPr lang="ru-RU" sz="2400" dirty="0" smtClean="0">
                <a:solidFill>
                  <a:srgbClr val="002060"/>
                </a:solidFill>
              </a:rPr>
              <a:t>пришло из </a:t>
            </a:r>
            <a:r>
              <a:rPr lang="ru-RU" sz="2400" dirty="0">
                <a:solidFill>
                  <a:srgbClr val="002060"/>
                </a:solidFill>
              </a:rPr>
              <a:t>научно-фантастической литературы - произведения </a:t>
            </a:r>
            <a:r>
              <a:rPr lang="ru-RU" sz="2400" dirty="0" err="1">
                <a:solidFill>
                  <a:srgbClr val="002060"/>
                </a:solidFill>
              </a:rPr>
              <a:t>William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Gibson</a:t>
            </a:r>
            <a:r>
              <a:rPr lang="ru-RU" sz="2400" dirty="0">
                <a:solidFill>
                  <a:srgbClr val="002060"/>
                </a:solidFill>
              </a:rPr>
              <a:t> и </a:t>
            </a:r>
            <a:r>
              <a:rPr lang="ru-RU" sz="2400" dirty="0" err="1">
                <a:solidFill>
                  <a:srgbClr val="002060"/>
                </a:solidFill>
              </a:rPr>
              <a:t>Bruce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Sterling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  <a:endParaRPr lang="ru-RU" sz="2400" dirty="0">
              <a:solidFill>
                <a:srgbClr val="002060"/>
              </a:solidFill>
            </a:endParaRPr>
          </a:p>
          <a:p>
            <a:pPr algn="just"/>
            <a:r>
              <a:rPr lang="ru-RU" sz="2400" dirty="0" err="1">
                <a:solidFill>
                  <a:srgbClr val="002060"/>
                </a:solidFill>
              </a:rPr>
              <a:t>Cyberpunk</a:t>
            </a:r>
            <a:r>
              <a:rPr lang="ru-RU" sz="2400" dirty="0">
                <a:solidFill>
                  <a:srgbClr val="002060"/>
                </a:solidFill>
              </a:rPr>
              <a:t> – жарг. киберпанк. </a:t>
            </a:r>
            <a:endParaRPr lang="ru-RU" sz="2400" dirty="0" smtClean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r>
              <a:rPr lang="ru-RU" sz="2400" dirty="0" smtClean="0">
                <a:solidFill>
                  <a:srgbClr val="002060"/>
                </a:solidFill>
              </a:rPr>
              <a:t>а</a:t>
            </a:r>
            <a:r>
              <a:rPr lang="ru-RU" sz="2400" dirty="0">
                <a:solidFill>
                  <a:srgbClr val="002060"/>
                </a:solidFill>
              </a:rPr>
              <a:t>) Направление в научно-фантастической литературе, описывающее безысходное общество, повязанное компьютерными сетями, в котором доминирует компьютерная технология в среде панков-хакеров (от произведений Уильяма </a:t>
            </a:r>
            <a:r>
              <a:rPr lang="ru-RU" sz="2400" dirty="0" err="1">
                <a:solidFill>
                  <a:srgbClr val="002060"/>
                </a:solidFill>
              </a:rPr>
              <a:t>Гибсона</a:t>
            </a:r>
            <a:r>
              <a:rPr lang="ru-RU" sz="2400" dirty="0">
                <a:solidFill>
                  <a:srgbClr val="002060"/>
                </a:solidFill>
              </a:rPr>
              <a:t> и Брюса Стерлинга (</a:t>
            </a:r>
            <a:r>
              <a:rPr lang="ru-RU" sz="2400" dirty="0" err="1">
                <a:solidFill>
                  <a:srgbClr val="002060"/>
                </a:solidFill>
              </a:rPr>
              <a:t>William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Gibson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err="1">
                <a:solidFill>
                  <a:srgbClr val="002060"/>
                </a:solidFill>
              </a:rPr>
              <a:t>Bruce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Sterling</a:t>
            </a:r>
            <a:r>
              <a:rPr lang="ru-RU" sz="2400" dirty="0" smtClean="0">
                <a:solidFill>
                  <a:srgbClr val="002060"/>
                </a:solidFill>
              </a:rPr>
              <a:t>).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     </a:t>
            </a:r>
            <a:r>
              <a:rPr lang="ru-RU" sz="2400" dirty="0">
                <a:solidFill>
                  <a:srgbClr val="002060"/>
                </a:solidFill>
              </a:rPr>
              <a:t>б) Писатель, работающий в стиле киберпанк. </a:t>
            </a:r>
            <a:endParaRPr lang="ru-RU" sz="2400" dirty="0" smtClean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r>
              <a:rPr lang="ru-RU" sz="2400" dirty="0" smtClean="0">
                <a:solidFill>
                  <a:srgbClr val="002060"/>
                </a:solidFill>
              </a:rPr>
              <a:t>Человек</a:t>
            </a:r>
            <a:r>
              <a:rPr lang="ru-RU" sz="2400" dirty="0">
                <a:solidFill>
                  <a:srgbClr val="002060"/>
                </a:solidFill>
              </a:rPr>
              <a:t>, еще не нашедший своего места в жизни, для которого хакерство – игра и самоутверждение одновременно.</a:t>
            </a:r>
          </a:p>
        </p:txBody>
      </p:sp>
    </p:spTree>
    <p:extLst>
      <p:ext uri="{BB962C8B-B14F-4D97-AF65-F5344CB8AC3E}">
        <p14:creationId xmlns:p14="http://schemas.microsoft.com/office/powerpoint/2010/main" val="11385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4617" y="30540"/>
            <a:ext cx="9144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solidFill>
                  <a:srgbClr val="002060"/>
                </a:solidFill>
              </a:rPr>
              <a:t>Зал приветствует победителя третьей тройки аплодисментами. </a:t>
            </a:r>
          </a:p>
          <a:p>
            <a:pPr algn="just"/>
            <a:r>
              <a:rPr lang="ru-RU" sz="3600" dirty="0">
                <a:solidFill>
                  <a:srgbClr val="FF0000"/>
                </a:solidFill>
              </a:rPr>
              <a:t>Ведущий.</a:t>
            </a:r>
            <a:r>
              <a:rPr lang="ru-RU" sz="3600" dirty="0">
                <a:solidFill>
                  <a:srgbClr val="002060"/>
                </a:solidFill>
              </a:rPr>
              <a:t>   Еще   раз   поприветствуем  участников третьей тройки  и  особенно   победителя  громкими и долгими  аплодисментами.  Каждый из них заслужил приз. </a:t>
            </a:r>
          </a:p>
          <a:p>
            <a:pPr algn="ctr"/>
            <a:r>
              <a:rPr lang="ru-RU" sz="8000" dirty="0">
                <a:solidFill>
                  <a:srgbClr val="FF0000"/>
                </a:solidFill>
              </a:rPr>
              <a:t>Призы </a:t>
            </a:r>
            <a:r>
              <a:rPr lang="ru-RU" sz="8000" dirty="0" smtClean="0">
                <a:solidFill>
                  <a:srgbClr val="FF0000"/>
                </a:solidFill>
              </a:rPr>
              <a:t>в студию! </a:t>
            </a:r>
            <a:endParaRPr lang="ru-RU" sz="8000" dirty="0">
              <a:solidFill>
                <a:srgbClr val="FF0000"/>
              </a:solidFill>
            </a:endParaRPr>
          </a:p>
          <a:p>
            <a:pPr algn="just"/>
            <a:r>
              <a:rPr lang="ru-RU" sz="3600" dirty="0">
                <a:solidFill>
                  <a:srgbClr val="002060"/>
                </a:solidFill>
              </a:rPr>
              <a:t>Все   участники   игры   получают   призы. Участники   третьей   тройки   занимают   места в зале.</a:t>
            </a:r>
          </a:p>
        </p:txBody>
      </p:sp>
      <p:pic>
        <p:nvPicPr>
          <p:cNvPr id="3" name="pole tema nov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17652" y="32682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31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FF0000"/>
                </a:solidFill>
              </a:rPr>
              <a:t>Вступительное слово учителя: </a:t>
            </a:r>
            <a:r>
              <a:rPr lang="ru-RU" sz="3200" dirty="0">
                <a:solidFill>
                  <a:srgbClr val="002060"/>
                </a:solidFill>
              </a:rPr>
              <a:t>Информатика – молодая научная дисциплина, изучающая вопросы, связанные с поиском, сбором, хранением, преобразованием и использованием информации в самых различных сферах человеческой деятельности. Генетически информатика связана с вычислительной техникой, компьютерными системами и сетями, так как именно компьютеры позволяют порождать, хранить и автоматически перерабатывать информацию в таких количествах, что научный подход к информационным процессам становится одновременно необходимым и возможным.</a:t>
            </a:r>
          </a:p>
        </p:txBody>
      </p:sp>
    </p:spTree>
    <p:extLst>
      <p:ext uri="{BB962C8B-B14F-4D97-AF65-F5344CB8AC3E}">
        <p14:creationId xmlns:p14="http://schemas.microsoft.com/office/powerpoint/2010/main" val="157529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260648"/>
            <a:ext cx="52579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4. Игра со зрителями.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1124743"/>
            <a:ext cx="47864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</a:rPr>
              <a:t>Задание для зрителей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410357"/>
              </p:ext>
            </p:extLst>
          </p:nvPr>
        </p:nvGraphicFramePr>
        <p:xfrm>
          <a:off x="525341" y="1916832"/>
          <a:ext cx="8280916" cy="1008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2988"/>
                <a:gridCol w="1182988"/>
                <a:gridCol w="1182988"/>
                <a:gridCol w="1182988"/>
                <a:gridCol w="1182988"/>
                <a:gridCol w="1182988"/>
                <a:gridCol w="1182988"/>
              </a:tblGrid>
              <a:tr h="1008112"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Э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Л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Ь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Б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Р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У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С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51520" y="3212976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</a:rPr>
              <a:t>Всем известен взлет советской вычислительной техники в 50-60 годах и имя пионера советской кибернетики Лебедева С.А. Но мало кто знает о том, что в 90-х годах советские разработки не уступали американским, даже более того, один из отечественных процессов стал родоначальником интеловского процессора </a:t>
            </a:r>
            <a:r>
              <a:rPr lang="en-US" sz="2800" dirty="0">
                <a:solidFill>
                  <a:srgbClr val="002060"/>
                </a:solidFill>
              </a:rPr>
              <a:t>Pentium</a:t>
            </a:r>
            <a:r>
              <a:rPr lang="ru-RU" sz="2800" dirty="0">
                <a:solidFill>
                  <a:srgbClr val="002060"/>
                </a:solidFill>
              </a:rPr>
              <a:t>. Что это за процессор</a:t>
            </a:r>
            <a:r>
              <a:rPr lang="ru-RU" sz="2800" dirty="0" smtClean="0">
                <a:solidFill>
                  <a:srgbClr val="002060"/>
                </a:solidFill>
              </a:rPr>
              <a:t>?</a:t>
            </a:r>
          </a:p>
          <a:p>
            <a:pPr algn="just"/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02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5002" y="188640"/>
            <a:ext cx="4968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Эльбрус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937510"/>
            <a:ext cx="864096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solidFill>
                  <a:srgbClr val="0070C0"/>
                </a:solidFill>
              </a:rPr>
              <a:t>Первый компьютер с таким названием был создан еще в 1978 году </a:t>
            </a:r>
            <a:r>
              <a:rPr lang="ru-RU" sz="2200" dirty="0" smtClean="0">
                <a:solidFill>
                  <a:srgbClr val="0070C0"/>
                </a:solidFill>
              </a:rPr>
              <a:t>под </a:t>
            </a:r>
            <a:r>
              <a:rPr lang="ru-RU" sz="2200" dirty="0">
                <a:solidFill>
                  <a:srgbClr val="0070C0"/>
                </a:solidFill>
              </a:rPr>
              <a:t>руководством Б.С. Бурцева и при участии Бориса Бабаяна, который был одним из заместителей главного конструктора. Основными заказчиками компьютеров "Эльбрус" были, конечно, военные. </a:t>
            </a:r>
          </a:p>
          <a:p>
            <a:pPr algn="just"/>
            <a:r>
              <a:rPr lang="ru-RU" sz="2200" dirty="0">
                <a:solidFill>
                  <a:srgbClr val="0070C0"/>
                </a:solidFill>
              </a:rPr>
              <a:t>Компьютер имел модульную конструкцию и мог включать от одного до десяти процессоров на базе схем средней интеграции. Быстродействие компьютера достигало 15 млн. операций в секунду. Объем оперативной памяти, общей для всех процессоров, составлял до 220 машинных слов или, если использовать принятые сейчас меры, 64 Мб. </a:t>
            </a:r>
          </a:p>
          <a:p>
            <a:pPr algn="just"/>
            <a:r>
              <a:rPr lang="ru-RU" sz="2200" dirty="0">
                <a:solidFill>
                  <a:srgbClr val="0070C0"/>
                </a:solidFill>
              </a:rPr>
              <a:t>Однако наиболее интересной в "Эльбрусе-1" была архитектура. Советский суперкомпьютер стал первой в мире коммерческой ЭВМ, использующей </a:t>
            </a:r>
            <a:r>
              <a:rPr lang="ru-RU" sz="2200" dirty="0" err="1">
                <a:solidFill>
                  <a:srgbClr val="0070C0"/>
                </a:solidFill>
              </a:rPr>
              <a:t>суперскалярную</a:t>
            </a:r>
            <a:r>
              <a:rPr lang="ru-RU" sz="2200" dirty="0">
                <a:solidFill>
                  <a:srgbClr val="0070C0"/>
                </a:solidFill>
              </a:rPr>
              <a:t> архитектуру. Массовое ее использование за рубежом началось лишь в 1990-ых годах с появлением на сцене процессоров </a:t>
            </a:r>
            <a:r>
              <a:rPr lang="ru-RU" sz="2200" dirty="0" err="1">
                <a:solidFill>
                  <a:srgbClr val="0070C0"/>
                </a:solidFill>
              </a:rPr>
              <a:t>Intel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Pentium</a:t>
            </a:r>
            <a:r>
              <a:rPr lang="ru-RU" sz="2200" dirty="0">
                <a:solidFill>
                  <a:srgbClr val="0070C0"/>
                </a:solidFill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000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116632"/>
            <a:ext cx="90364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5. Представление игроков финальной тройки.</a:t>
            </a:r>
          </a:p>
          <a:p>
            <a:r>
              <a:rPr lang="ru-RU" dirty="0"/>
              <a:t> 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</a:rPr>
              <a:t>Задание игрокам финальной тройки.</a:t>
            </a:r>
          </a:p>
          <a:p>
            <a:r>
              <a:rPr lang="ru-RU" dirty="0"/>
              <a:t> 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8031724"/>
              </p:ext>
            </p:extLst>
          </p:nvPr>
        </p:nvGraphicFramePr>
        <p:xfrm>
          <a:off x="107502" y="1717016"/>
          <a:ext cx="8928990" cy="919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899"/>
                <a:gridCol w="892899"/>
                <a:gridCol w="892899"/>
                <a:gridCol w="892899"/>
                <a:gridCol w="892899"/>
                <a:gridCol w="892899"/>
                <a:gridCol w="892899"/>
                <a:gridCol w="892899"/>
                <a:gridCol w="892899"/>
                <a:gridCol w="892899"/>
              </a:tblGrid>
              <a:tr h="919896"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К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Л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Д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В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С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Т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В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07504" y="3417793"/>
            <a:ext cx="89289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</a:rPr>
              <a:t>Для лучшей работы многих современных игр, приходится снабжать свои компьютеры маленькими платами – акселераторами. В настоящее время одним из лучших акселераторов считается </a:t>
            </a:r>
            <a:r>
              <a:rPr lang="en-US" sz="3200" dirty="0">
                <a:solidFill>
                  <a:srgbClr val="002060"/>
                </a:solidFill>
              </a:rPr>
              <a:t>VOODOO</a:t>
            </a:r>
            <a:r>
              <a:rPr lang="ru-RU" sz="3200" dirty="0">
                <a:solidFill>
                  <a:srgbClr val="002060"/>
                </a:solidFill>
              </a:rPr>
              <a:t>. Как переводится с английского это слово?</a:t>
            </a:r>
          </a:p>
        </p:txBody>
      </p:sp>
      <p:pic>
        <p:nvPicPr>
          <p:cNvPr id="2" name="pole chud tem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26896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98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09339" y="253097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Колдовство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6213" y="1628507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70C0"/>
                </a:solidFill>
              </a:rPr>
              <a:t>Зал приветствует победителя </a:t>
            </a:r>
            <a:r>
              <a:rPr lang="ru-RU" sz="2800" dirty="0" smtClean="0">
                <a:solidFill>
                  <a:srgbClr val="0070C0"/>
                </a:solidFill>
              </a:rPr>
              <a:t>нашей игры </a:t>
            </a:r>
            <a:r>
              <a:rPr lang="ru-RU" sz="2800" dirty="0">
                <a:solidFill>
                  <a:srgbClr val="0070C0"/>
                </a:solidFill>
              </a:rPr>
              <a:t>аплодисментами. </a:t>
            </a:r>
          </a:p>
          <a:p>
            <a:pPr algn="just"/>
            <a:r>
              <a:rPr lang="ru-RU" sz="2800" dirty="0">
                <a:solidFill>
                  <a:srgbClr val="FF0000"/>
                </a:solidFill>
              </a:rPr>
              <a:t>Ведущий. </a:t>
            </a:r>
            <a:r>
              <a:rPr lang="ru-RU" sz="2800" dirty="0">
                <a:solidFill>
                  <a:srgbClr val="0070C0"/>
                </a:solidFill>
              </a:rPr>
              <a:t>  Еще   раз   поприветствуем  </a:t>
            </a:r>
            <a:r>
              <a:rPr lang="ru-RU" sz="2800" dirty="0" smtClean="0">
                <a:solidFill>
                  <a:srgbClr val="0070C0"/>
                </a:solidFill>
              </a:rPr>
              <a:t>победителя нашей игры  </a:t>
            </a:r>
            <a:r>
              <a:rPr lang="ru-RU" sz="2800" dirty="0">
                <a:solidFill>
                  <a:srgbClr val="0070C0"/>
                </a:solidFill>
              </a:rPr>
              <a:t>громкими и долгими  аплодисментами.</a:t>
            </a:r>
          </a:p>
        </p:txBody>
      </p:sp>
    </p:spTree>
    <p:extLst>
      <p:ext uri="{BB962C8B-B14F-4D97-AF65-F5344CB8AC3E}">
        <p14:creationId xmlns:p14="http://schemas.microsoft.com/office/powerpoint/2010/main" val="70535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97346"/>
            <a:ext cx="91440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u="sng" dirty="0">
                <a:solidFill>
                  <a:srgbClr val="FF0000"/>
                </a:solidFill>
              </a:rPr>
              <a:t>ПРИЗЫ:</a:t>
            </a:r>
            <a:endParaRPr lang="ru-RU" sz="4000" dirty="0">
              <a:solidFill>
                <a:srgbClr val="FF0000"/>
              </a:solidFill>
            </a:endParaRPr>
          </a:p>
          <a:p>
            <a:r>
              <a:rPr lang="ru-RU" sz="2800" dirty="0" err="1" smtClean="0">
                <a:solidFill>
                  <a:srgbClr val="002060"/>
                </a:solidFill>
              </a:rPr>
              <a:t>Шумоизолятор</a:t>
            </a:r>
            <a:r>
              <a:rPr lang="ru-RU" sz="2800" dirty="0" smtClean="0">
                <a:solidFill>
                  <a:srgbClr val="002060"/>
                </a:solidFill>
              </a:rPr>
              <a:t> – 200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Вычислительная техника  - 100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Зарядное  </a:t>
            </a:r>
            <a:r>
              <a:rPr lang="ru-RU" sz="2800" dirty="0">
                <a:solidFill>
                  <a:srgbClr val="002060"/>
                </a:solidFill>
              </a:rPr>
              <a:t>устройство  - </a:t>
            </a:r>
            <a:r>
              <a:rPr lang="ru-RU" sz="2800" dirty="0" smtClean="0">
                <a:solidFill>
                  <a:srgbClr val="002060"/>
                </a:solidFill>
              </a:rPr>
              <a:t>50</a:t>
            </a:r>
          </a:p>
          <a:p>
            <a:r>
              <a:rPr lang="ru-RU" sz="2800" dirty="0">
                <a:solidFill>
                  <a:srgbClr val="002060"/>
                </a:solidFill>
              </a:rPr>
              <a:t>Строящаяся дача – 50 </a:t>
            </a:r>
            <a:endParaRPr lang="ru-RU" sz="2800" dirty="0" smtClean="0">
              <a:solidFill>
                <a:srgbClr val="002060"/>
              </a:solidFill>
            </a:endParaRPr>
          </a:p>
          <a:p>
            <a:r>
              <a:rPr lang="ru-RU" sz="2800" dirty="0" smtClean="0">
                <a:solidFill>
                  <a:srgbClr val="002060"/>
                </a:solidFill>
              </a:rPr>
              <a:t>Пишущая </a:t>
            </a:r>
            <a:r>
              <a:rPr lang="ru-RU" sz="2800" dirty="0">
                <a:solidFill>
                  <a:srgbClr val="002060"/>
                </a:solidFill>
              </a:rPr>
              <a:t>машинка - 40 </a:t>
            </a:r>
            <a:endParaRPr lang="ru-RU" sz="2800" dirty="0" smtClean="0">
              <a:solidFill>
                <a:srgbClr val="002060"/>
              </a:solidFill>
            </a:endParaRPr>
          </a:p>
          <a:p>
            <a:r>
              <a:rPr lang="ru-RU" sz="2800" dirty="0">
                <a:solidFill>
                  <a:srgbClr val="002060"/>
                </a:solidFill>
              </a:rPr>
              <a:t>Аппарат для передачи мысли на </a:t>
            </a:r>
            <a:r>
              <a:rPr lang="ru-RU" sz="2800" dirty="0" smtClean="0">
                <a:solidFill>
                  <a:srgbClr val="002060"/>
                </a:solidFill>
              </a:rPr>
              <a:t>расстояние  </a:t>
            </a:r>
            <a:r>
              <a:rPr lang="ru-RU" sz="2800" dirty="0">
                <a:solidFill>
                  <a:srgbClr val="002060"/>
                </a:solidFill>
              </a:rPr>
              <a:t>- 30</a:t>
            </a:r>
          </a:p>
          <a:p>
            <a:r>
              <a:rPr lang="ru-RU" sz="2800" dirty="0" err="1" smtClean="0">
                <a:solidFill>
                  <a:srgbClr val="002060"/>
                </a:solidFill>
              </a:rPr>
              <a:t>Графопроектор</a:t>
            </a:r>
            <a:r>
              <a:rPr lang="ru-RU" sz="2800" dirty="0" smtClean="0">
                <a:solidFill>
                  <a:srgbClr val="002060"/>
                </a:solidFill>
              </a:rPr>
              <a:t>     </a:t>
            </a:r>
            <a:r>
              <a:rPr lang="ru-RU" sz="2800" dirty="0">
                <a:solidFill>
                  <a:srgbClr val="002060"/>
                </a:solidFill>
              </a:rPr>
              <a:t>-  10 </a:t>
            </a:r>
            <a:endParaRPr lang="ru-RU" sz="2800" dirty="0" smtClean="0">
              <a:solidFill>
                <a:srgbClr val="002060"/>
              </a:solidFill>
            </a:endParaRPr>
          </a:p>
          <a:p>
            <a:r>
              <a:rPr lang="ru-RU" sz="2800" dirty="0" smtClean="0">
                <a:solidFill>
                  <a:srgbClr val="002060"/>
                </a:solidFill>
              </a:rPr>
              <a:t>Хранитель записей (тетрадь ) - 10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Карта памяти (записная книжка)- 10 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Измеритель длины (линейка)- 5</a:t>
            </a:r>
            <a:endParaRPr lang="ru-RU" sz="2800" dirty="0">
              <a:solidFill>
                <a:srgbClr val="002060"/>
              </a:solidFill>
            </a:endParaRPr>
          </a:p>
          <a:p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80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9516" y="116632"/>
            <a:ext cx="903649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6. Представление игрока </a:t>
            </a:r>
            <a:r>
              <a:rPr lang="ru-RU" sz="4000" dirty="0" err="1">
                <a:solidFill>
                  <a:srgbClr val="FF0000"/>
                </a:solidFill>
              </a:rPr>
              <a:t>суперигры</a:t>
            </a:r>
            <a:r>
              <a:rPr lang="ru-RU" sz="4000" dirty="0">
                <a:solidFill>
                  <a:srgbClr val="FF0000"/>
                </a:solidFill>
              </a:rPr>
              <a:t>.</a:t>
            </a:r>
          </a:p>
          <a:p>
            <a:r>
              <a:rPr lang="ru-RU" sz="3200" b="1" dirty="0">
                <a:solidFill>
                  <a:srgbClr val="FF0000"/>
                </a:solidFill>
              </a:rPr>
              <a:t>Ведущий.</a:t>
            </a:r>
            <a:r>
              <a:rPr lang="ru-RU" dirty="0"/>
              <a:t> </a:t>
            </a:r>
            <a:r>
              <a:rPr lang="ru-RU" sz="2800" dirty="0">
                <a:solidFill>
                  <a:srgbClr val="002060"/>
                </a:solidFill>
              </a:rPr>
              <a:t>Итак, начинаем </a:t>
            </a:r>
            <a:r>
              <a:rPr lang="ru-RU" sz="2800" dirty="0" smtClean="0">
                <a:solidFill>
                  <a:srgbClr val="002060"/>
                </a:solidFill>
              </a:rPr>
              <a:t>супер игру.</a:t>
            </a:r>
            <a:r>
              <a:rPr lang="ru-RU" sz="2800" dirty="0">
                <a:solidFill>
                  <a:srgbClr val="002060"/>
                </a:solidFill>
              </a:rPr>
              <a:t>  В </a:t>
            </a:r>
            <a:r>
              <a:rPr lang="ru-RU" sz="2800" dirty="0" smtClean="0">
                <a:solidFill>
                  <a:srgbClr val="002060"/>
                </a:solidFill>
              </a:rPr>
              <a:t>супер игре </a:t>
            </a:r>
            <a:r>
              <a:rPr lang="ru-RU" sz="2800" dirty="0">
                <a:solidFill>
                  <a:srgbClr val="002060"/>
                </a:solidFill>
              </a:rPr>
              <a:t>разыгрываются: </a:t>
            </a:r>
          </a:p>
          <a:p>
            <a:r>
              <a:rPr lang="ru-RU" sz="3600" u="sng" dirty="0">
                <a:solidFill>
                  <a:srgbClr val="002060"/>
                </a:solidFill>
              </a:rPr>
              <a:t>ПРИЗЫ</a:t>
            </a:r>
            <a:r>
              <a:rPr lang="ru-RU" sz="3600" u="sng" dirty="0" smtClean="0">
                <a:solidFill>
                  <a:srgbClr val="002060"/>
                </a:solidFill>
              </a:rPr>
              <a:t>:</a:t>
            </a:r>
          </a:p>
          <a:p>
            <a:r>
              <a:rPr lang="ru-RU" sz="3600" dirty="0" smtClean="0">
                <a:solidFill>
                  <a:srgbClr val="002060"/>
                </a:solidFill>
              </a:rPr>
              <a:t>Запоминающие устройства - </a:t>
            </a:r>
            <a:r>
              <a:rPr lang="ru-RU" sz="3600" dirty="0" err="1" smtClean="0">
                <a:solidFill>
                  <a:srgbClr val="002060"/>
                </a:solidFill>
              </a:rPr>
              <a:t>флешка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3600" dirty="0" smtClean="0">
                <a:solidFill>
                  <a:srgbClr val="002060"/>
                </a:solidFill>
              </a:rPr>
              <a:t>Компьютерная мышка</a:t>
            </a:r>
            <a:endParaRPr lang="ru-RU" sz="3600" dirty="0">
              <a:solidFill>
                <a:srgbClr val="002060"/>
              </a:solidFill>
            </a:endParaRPr>
          </a:p>
          <a:p>
            <a:r>
              <a:rPr lang="ru-RU" sz="3600" dirty="0" smtClean="0">
                <a:solidFill>
                  <a:srgbClr val="002060"/>
                </a:solidFill>
              </a:rPr>
              <a:t>Коврик для мышки</a:t>
            </a:r>
            <a:endParaRPr lang="ru-RU" sz="3600" dirty="0">
              <a:solidFill>
                <a:srgbClr val="002060"/>
              </a:solidFill>
            </a:endParaRPr>
          </a:p>
          <a:p>
            <a:r>
              <a:rPr lang="ru-RU" sz="3600" dirty="0" smtClean="0">
                <a:solidFill>
                  <a:srgbClr val="002060"/>
                </a:solidFill>
              </a:rPr>
              <a:t>Учебное пособие по информатике</a:t>
            </a:r>
            <a:endParaRPr lang="ru-RU" sz="3600" dirty="0">
              <a:solidFill>
                <a:srgbClr val="002060"/>
              </a:solidFill>
            </a:endParaRPr>
          </a:p>
          <a:p>
            <a:r>
              <a:rPr lang="ru-RU" dirty="0"/>
              <a:t> </a:t>
            </a:r>
          </a:p>
        </p:txBody>
      </p:sp>
      <p:pic>
        <p:nvPicPr>
          <p:cNvPr id="2" name="pole chud tem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12340" y="60212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28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50141"/>
            <a:ext cx="4069512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Суперигра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Задание на супер игру: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787571"/>
              </p:ext>
            </p:extLst>
          </p:nvPr>
        </p:nvGraphicFramePr>
        <p:xfrm>
          <a:off x="1115616" y="2132856"/>
          <a:ext cx="7299742" cy="1011382"/>
        </p:xfrm>
        <a:graphic>
          <a:graphicData uri="http://schemas.openxmlformats.org/drawingml/2006/table">
            <a:tbl>
              <a:tblPr/>
              <a:tblGrid>
                <a:gridCol w="978228"/>
                <a:gridCol w="1127680"/>
                <a:gridCol w="1018987"/>
                <a:gridCol w="978228"/>
                <a:gridCol w="1018987"/>
                <a:gridCol w="1047794"/>
                <a:gridCol w="1129838"/>
              </a:tblGrid>
              <a:tr h="1011382"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С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М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Й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Л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К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527168"/>
              </p:ext>
            </p:extLst>
          </p:nvPr>
        </p:nvGraphicFramePr>
        <p:xfrm>
          <a:off x="3203848" y="1218456"/>
          <a:ext cx="1080120" cy="914400"/>
        </p:xfrm>
        <a:graphic>
          <a:graphicData uri="http://schemas.openxmlformats.org/drawingml/2006/table">
            <a:tbl>
              <a:tblPr/>
              <a:tblGrid>
                <a:gridCol w="1080120"/>
              </a:tblGrid>
              <a:tr h="890989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Б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892946"/>
              </p:ext>
            </p:extLst>
          </p:nvPr>
        </p:nvGraphicFramePr>
        <p:xfrm>
          <a:off x="3203848" y="3140967"/>
          <a:ext cx="1052945" cy="3811253"/>
        </p:xfrm>
        <a:graphic>
          <a:graphicData uri="http://schemas.openxmlformats.org/drawingml/2006/table">
            <a:tbl>
              <a:tblPr/>
              <a:tblGrid>
                <a:gridCol w="1052945"/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Н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046349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Н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833923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794231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Р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20"/>
              </p:ext>
            </p:extLst>
          </p:nvPr>
        </p:nvGraphicFramePr>
        <p:xfrm>
          <a:off x="539553" y="4077072"/>
          <a:ext cx="2664295" cy="1074057"/>
        </p:xfrm>
        <a:graphic>
          <a:graphicData uri="http://schemas.openxmlformats.org/drawingml/2006/table">
            <a:tbl>
              <a:tblPr/>
              <a:tblGrid>
                <a:gridCol w="858885"/>
                <a:gridCol w="912565"/>
                <a:gridCol w="892845"/>
              </a:tblGrid>
              <a:tr h="1074057"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П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Р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366557"/>
              </p:ext>
            </p:extLst>
          </p:nvPr>
        </p:nvGraphicFramePr>
        <p:xfrm>
          <a:off x="4283968" y="4077072"/>
          <a:ext cx="3060126" cy="1045029"/>
        </p:xfrm>
        <a:graphic>
          <a:graphicData uri="http://schemas.openxmlformats.org/drawingml/2006/table">
            <a:tbl>
              <a:tblPr/>
              <a:tblGrid>
                <a:gridCol w="943429"/>
                <a:gridCol w="1110343"/>
                <a:gridCol w="1006354"/>
              </a:tblGrid>
              <a:tr h="1045029"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Т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Р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07504" y="2204864"/>
            <a:ext cx="864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   1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520" y="3429000"/>
            <a:ext cx="1296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2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55976" y="1052736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3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42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</a:rPr>
              <a:t>- </a:t>
            </a:r>
            <a:r>
              <a:rPr lang="ru-RU" sz="2800" u="sng" dirty="0">
                <a:solidFill>
                  <a:srgbClr val="002060"/>
                </a:solidFill>
              </a:rPr>
              <a:t>по горизонтали:  </a:t>
            </a:r>
            <a:endParaRPr lang="ru-RU" sz="2800" dirty="0">
              <a:solidFill>
                <a:srgbClr val="002060"/>
              </a:solidFill>
            </a:endParaRPr>
          </a:p>
          <a:p>
            <a:pPr algn="just"/>
            <a:r>
              <a:rPr lang="ru-RU" sz="2800" dirty="0">
                <a:solidFill>
                  <a:srgbClr val="002060"/>
                </a:solidFill>
              </a:rPr>
              <a:t>1) Как называется идеограмма, изображающая эмоцию. Состоит из различных символов, в том числе и служебных. Распространение получил в Интернете и </a:t>
            </a:r>
            <a:r>
              <a:rPr lang="en-US" sz="2800" dirty="0">
                <a:solidFill>
                  <a:srgbClr val="002060"/>
                </a:solidFill>
              </a:rPr>
              <a:t>SMS</a:t>
            </a:r>
            <a:r>
              <a:rPr lang="ru-RU" sz="2800" dirty="0">
                <a:solidFill>
                  <a:srgbClr val="002060"/>
                </a:solidFill>
              </a:rPr>
              <a:t>. Однако в последнее время он используется повсеместно.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</a:rPr>
              <a:t>2) Устройство, осуществляющее вывод из компьютера закодированной информации в виде печатных копий текста или графики.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</a:rPr>
              <a:t>- </a:t>
            </a:r>
            <a:r>
              <a:rPr lang="ru-RU" sz="2800" u="sng" dirty="0">
                <a:solidFill>
                  <a:srgbClr val="002060"/>
                </a:solidFill>
              </a:rPr>
              <a:t>по вертикали: </a:t>
            </a:r>
            <a:endParaRPr lang="ru-RU" sz="2800" dirty="0">
              <a:solidFill>
                <a:srgbClr val="002060"/>
              </a:solidFill>
            </a:endParaRPr>
          </a:p>
          <a:p>
            <a:pPr algn="just"/>
            <a:r>
              <a:rPr lang="en-US" sz="2800" dirty="0">
                <a:solidFill>
                  <a:srgbClr val="002060"/>
                </a:solidFill>
              </a:rPr>
              <a:t> </a:t>
            </a:r>
            <a:r>
              <a:rPr lang="ru-RU" sz="2800" dirty="0" smtClean="0">
                <a:solidFill>
                  <a:srgbClr val="002060"/>
                </a:solidFill>
              </a:rPr>
              <a:t>Как </a:t>
            </a:r>
            <a:r>
              <a:rPr lang="ru-RU" sz="2800" dirty="0">
                <a:solidFill>
                  <a:srgbClr val="002060"/>
                </a:solidFill>
              </a:rPr>
              <a:t>называется небольшая статичная или динамичная картинка ( её стандартный размер </a:t>
            </a:r>
            <a:r>
              <a:rPr lang="ru-RU" sz="2800" dirty="0" smtClean="0">
                <a:solidFill>
                  <a:srgbClr val="002060"/>
                </a:solidFill>
              </a:rPr>
              <a:t>– 468х60 пикселей</a:t>
            </a:r>
            <a:r>
              <a:rPr lang="ru-RU" sz="2800" dirty="0">
                <a:solidFill>
                  <a:srgbClr val="002060"/>
                </a:solidFill>
              </a:rPr>
              <a:t>), размещаемая на </a:t>
            </a:r>
            <a:r>
              <a:rPr lang="en-US" sz="2800" dirty="0">
                <a:solidFill>
                  <a:srgbClr val="002060"/>
                </a:solidFill>
              </a:rPr>
              <a:t>Web</a:t>
            </a:r>
            <a:r>
              <a:rPr lang="ru-RU" sz="2800" dirty="0">
                <a:solidFill>
                  <a:srgbClr val="002060"/>
                </a:solidFill>
              </a:rPr>
              <a:t>–страницах с целью рекламы чего-либо (например, какого-либо </a:t>
            </a:r>
            <a:r>
              <a:rPr lang="en-US" sz="2800" dirty="0">
                <a:solidFill>
                  <a:srgbClr val="002060"/>
                </a:solidFill>
              </a:rPr>
              <a:t>Web</a:t>
            </a:r>
            <a:r>
              <a:rPr lang="ru-RU" sz="2800" dirty="0">
                <a:solidFill>
                  <a:srgbClr val="002060"/>
                </a:solidFill>
              </a:rPr>
              <a:t>–сайта, фирмы, товара или услуги)?</a:t>
            </a:r>
          </a:p>
        </p:txBody>
      </p:sp>
      <p:pic>
        <p:nvPicPr>
          <p:cNvPr id="2" name="РџРѕР»Рµ_С‡СѓРґРµСЃ_-_Р‘Р°СЂР°Р±Р°РЅ_СЃСѓРїРµСЂ_РёРіСЂС‹_-_(mp3poisk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84368" y="33692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315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7693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 smtClean="0">
                <a:solidFill>
                  <a:srgbClr val="002060"/>
                </a:solidFill>
              </a:rPr>
              <a:t>Сма́йлик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(</a:t>
            </a:r>
            <a:r>
              <a:rPr lang="ru-RU" sz="2400" dirty="0" smtClean="0">
                <a:solidFill>
                  <a:srgbClr val="002060"/>
                </a:solidFill>
                <a:hlinkClick r:id="rId2" tooltip="Английский язык"/>
              </a:rPr>
              <a:t>англ</a:t>
            </a:r>
            <a:r>
              <a:rPr lang="ru-RU" sz="2400" dirty="0">
                <a:solidFill>
                  <a:srgbClr val="002060"/>
                </a:solidFill>
                <a:hlinkClick r:id="rId2" tooltip="Английский язык"/>
              </a:rPr>
              <a:t>.</a:t>
            </a:r>
            <a:r>
              <a:rPr lang="ru-RU" sz="2400" dirty="0">
                <a:solidFill>
                  <a:srgbClr val="002060"/>
                </a:solidFill>
              </a:rPr>
              <a:t> </a:t>
            </a:r>
            <a:r>
              <a:rPr lang="ru-RU" sz="2400" i="1" dirty="0" err="1" smtClean="0">
                <a:solidFill>
                  <a:srgbClr val="002060"/>
                </a:solidFill>
              </a:rPr>
              <a:t>smiley</a:t>
            </a:r>
            <a:r>
              <a:rPr lang="ru-RU" sz="2400" dirty="0">
                <a:solidFill>
                  <a:srgbClr val="002060"/>
                </a:solidFill>
              </a:rPr>
              <a:t> — </a:t>
            </a:r>
            <a:r>
              <a:rPr lang="ru-RU" sz="2400" u="sng" dirty="0">
                <a:solidFill>
                  <a:srgbClr val="002060"/>
                </a:solidFill>
                <a:hlinkClick r:id="rId3" tooltip="Пиктограмма"/>
              </a:rPr>
              <a:t>пиктограмма</a:t>
            </a:r>
            <a:r>
              <a:rPr lang="ru-RU" sz="2400" dirty="0">
                <a:solidFill>
                  <a:srgbClr val="002060"/>
                </a:solidFill>
              </a:rPr>
              <a:t>, изображающая </a:t>
            </a:r>
            <a:r>
              <a:rPr lang="ru-RU" sz="2400" u="sng" dirty="0">
                <a:solidFill>
                  <a:srgbClr val="002060"/>
                </a:solidFill>
                <a:hlinkClick r:id="rId4" tooltip="Эмоция"/>
              </a:rPr>
              <a:t>эмоцию</a:t>
            </a:r>
            <a:r>
              <a:rPr lang="ru-RU" sz="2400" dirty="0">
                <a:solidFill>
                  <a:srgbClr val="002060"/>
                </a:solidFill>
              </a:rPr>
              <a:t>. Чаще всего составляется из типографских знаков. Распространение смайлик получил в </a:t>
            </a:r>
            <a:r>
              <a:rPr lang="ru-RU" sz="2400" u="sng" dirty="0">
                <a:solidFill>
                  <a:srgbClr val="002060"/>
                </a:solidFill>
                <a:hlinkClick r:id="rId5" tooltip="Интернет"/>
              </a:rPr>
              <a:t>интернете</a:t>
            </a:r>
            <a:r>
              <a:rPr lang="ru-RU" sz="2400" dirty="0">
                <a:solidFill>
                  <a:srgbClr val="002060"/>
                </a:solidFill>
              </a:rPr>
              <a:t> и </a:t>
            </a:r>
            <a:r>
              <a:rPr lang="ru-RU" sz="2400" u="sng" dirty="0">
                <a:solidFill>
                  <a:srgbClr val="002060"/>
                </a:solidFill>
                <a:hlinkClick r:id="rId6" tooltip="SMS"/>
              </a:rPr>
              <a:t>SMS</a:t>
            </a:r>
            <a:r>
              <a:rPr lang="ru-RU" sz="2400" dirty="0">
                <a:solidFill>
                  <a:srgbClr val="002060"/>
                </a:solidFill>
              </a:rPr>
              <a:t>, однако в последнее время используется повсеместно. </a:t>
            </a:r>
            <a:r>
              <a:rPr lang="ru-RU" sz="2400" dirty="0" err="1">
                <a:solidFill>
                  <a:srgbClr val="002060"/>
                </a:solidFill>
              </a:rPr>
              <a:t>Смайлы</a:t>
            </a:r>
            <a:r>
              <a:rPr lang="ru-RU" sz="2400" dirty="0">
                <a:solidFill>
                  <a:srgbClr val="002060"/>
                </a:solidFill>
              </a:rPr>
              <a:t> обозначают интернациональные </a:t>
            </a:r>
            <a:r>
              <a:rPr lang="ru-RU" sz="2400" u="sng" dirty="0">
                <a:solidFill>
                  <a:srgbClr val="002060"/>
                </a:solidFill>
                <a:hlinkClick r:id="rId7" tooltip="Понятие"/>
              </a:rPr>
              <a:t>понятия</a:t>
            </a:r>
            <a:r>
              <a:rPr lang="ru-RU" sz="2400" dirty="0">
                <a:solidFill>
                  <a:srgbClr val="002060"/>
                </a:solidFill>
              </a:rPr>
              <a:t>, поэтому они не воспроизводят текущую речь, не отображают </a:t>
            </a:r>
            <a:r>
              <a:rPr lang="ru-RU" sz="2400" u="sng" dirty="0">
                <a:solidFill>
                  <a:srgbClr val="002060"/>
                </a:solidFill>
                <a:hlinkClick r:id="rId8" tooltip="Грамматический строй"/>
              </a:rPr>
              <a:t>грамматических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u="sng" dirty="0">
                <a:solidFill>
                  <a:srgbClr val="002060"/>
                </a:solidFill>
                <a:hlinkClick r:id="rId9" tooltip="Фонетика"/>
              </a:rPr>
              <a:t>фонетических</a:t>
            </a:r>
            <a:r>
              <a:rPr lang="ru-RU" sz="2400" dirty="0">
                <a:solidFill>
                  <a:srgbClr val="002060"/>
                </a:solidFill>
              </a:rPr>
              <a:t> и др. особенностей </a:t>
            </a:r>
            <a:r>
              <a:rPr lang="ru-RU" sz="2400" u="sng" dirty="0">
                <a:solidFill>
                  <a:srgbClr val="002060"/>
                </a:solidFill>
                <a:hlinkClick r:id="rId10" tooltip="Естественный язык"/>
              </a:rPr>
              <a:t>естественного языка</a:t>
            </a:r>
            <a:r>
              <a:rPr lang="ru-RU" sz="2400" dirty="0">
                <a:solidFill>
                  <a:srgbClr val="002060"/>
                </a:solidFill>
              </a:rPr>
              <a:t>. </a:t>
            </a:r>
            <a:r>
              <a:rPr lang="ru-RU" sz="2400" dirty="0" err="1">
                <a:solidFill>
                  <a:srgbClr val="002060"/>
                </a:solidFill>
              </a:rPr>
              <a:t>Смайлы</a:t>
            </a:r>
            <a:r>
              <a:rPr lang="ru-RU" sz="2400" dirty="0">
                <a:solidFill>
                  <a:srgbClr val="002060"/>
                </a:solidFill>
              </a:rPr>
              <a:t> можно отнести к </a:t>
            </a:r>
            <a:r>
              <a:rPr lang="ru-RU" sz="2400" u="sng" dirty="0">
                <a:solidFill>
                  <a:srgbClr val="002060"/>
                </a:solidFill>
                <a:hlinkClick r:id="rId11" tooltip="Паралингвистика"/>
              </a:rPr>
              <a:t>паралингвистическим</a:t>
            </a:r>
            <a:r>
              <a:rPr lang="ru-RU" sz="2400" dirty="0">
                <a:solidFill>
                  <a:srgbClr val="002060"/>
                </a:solidFill>
              </a:rPr>
              <a:t> средствам письменной </a:t>
            </a:r>
            <a:r>
              <a:rPr lang="ru-RU" sz="2400" u="sng" dirty="0">
                <a:solidFill>
                  <a:srgbClr val="002060"/>
                </a:solidFill>
                <a:hlinkClick r:id="rId12" tooltip="Коммуникация"/>
              </a:rPr>
              <a:t>коммуникации</a:t>
            </a:r>
            <a:r>
              <a:rPr lang="ru-RU" sz="2400" dirty="0">
                <a:solidFill>
                  <a:srgbClr val="002060"/>
                </a:solidFill>
              </a:rPr>
              <a:t>, или к таким средствам, которые не являются </a:t>
            </a:r>
            <a:r>
              <a:rPr lang="ru-RU" sz="2400" u="sng" dirty="0">
                <a:solidFill>
                  <a:srgbClr val="002060"/>
                </a:solidFill>
                <a:hlinkClick r:id="rId13" tooltip="Единица языка"/>
              </a:rPr>
              <a:t>речевыми единицами</a:t>
            </a:r>
            <a:r>
              <a:rPr lang="ru-RU" sz="2400" dirty="0">
                <a:solidFill>
                  <a:srgbClr val="002060"/>
                </a:solidFill>
              </a:rPr>
              <a:t>, но сопутствуют последним с целью уточнения, конкретизации смысла основного </a:t>
            </a:r>
            <a:r>
              <a:rPr lang="ru-RU" sz="2400" u="sng" dirty="0">
                <a:solidFill>
                  <a:srgbClr val="002060"/>
                </a:solidFill>
                <a:hlinkClick r:id="rId14" tooltip="Сообщение"/>
              </a:rPr>
              <a:t>сообщения</a:t>
            </a:r>
            <a:r>
              <a:rPr lang="ru-RU" sz="2400" dirty="0">
                <a:solidFill>
                  <a:srgbClr val="002060"/>
                </a:solidFill>
              </a:rPr>
              <a:t>. Смайлики предназначены для того, чтобы более богато и разнообразно дополнять смысл высказывания, уточнять его экспрессивно-интонационную окраску. При общении в </a:t>
            </a:r>
            <a:r>
              <a:rPr lang="ru-RU" sz="2400" u="sng" dirty="0" err="1">
                <a:solidFill>
                  <a:srgbClr val="002060"/>
                </a:solidFill>
                <a:hlinkClick r:id="rId15" tooltip="Рунет"/>
              </a:rPr>
              <a:t>рунете</a:t>
            </a:r>
            <a:r>
              <a:rPr lang="ru-RU" sz="2400" dirty="0">
                <a:solidFill>
                  <a:srgbClr val="002060"/>
                </a:solidFill>
              </a:rPr>
              <a:t> они используются, как правило, попутно с </a:t>
            </a:r>
            <a:r>
              <a:rPr lang="ru-RU" sz="2400" u="sng" dirty="0">
                <a:solidFill>
                  <a:srgbClr val="002060"/>
                </a:solidFill>
                <a:hlinkClick r:id="rId16" tooltip="Кириллица"/>
              </a:rPr>
              <a:t>кириллической графикой</a:t>
            </a:r>
            <a:r>
              <a:rPr lang="ru-RU" sz="2400" dirty="0">
                <a:solidFill>
                  <a:srgbClr val="002060"/>
                </a:solidFill>
              </a:rPr>
              <a:t>, включены непосредственно в структуру </a:t>
            </a:r>
            <a:r>
              <a:rPr lang="ru-RU" sz="2400" u="sng" dirty="0">
                <a:solidFill>
                  <a:srgbClr val="002060"/>
                </a:solidFill>
                <a:hlinkClick r:id="rId17" tooltip="Высказывание"/>
              </a:rPr>
              <a:t>высказывания</a:t>
            </a:r>
            <a:r>
              <a:rPr lang="ru-RU" sz="2400" dirty="0">
                <a:solidFill>
                  <a:srgbClr val="002060"/>
                </a:solidFill>
              </a:rPr>
              <a:t>, отделяются от единиц высказывания </a:t>
            </a:r>
            <a:r>
              <a:rPr lang="ru-RU" sz="2400" u="sng" dirty="0">
                <a:solidFill>
                  <a:srgbClr val="002060"/>
                </a:solidFill>
                <a:hlinkClick r:id="rId18" tooltip="Пробел"/>
              </a:rPr>
              <a:t>пробелами</a:t>
            </a:r>
            <a:r>
              <a:rPr lang="ru-RU" sz="2400" dirty="0">
                <a:solidFill>
                  <a:srgbClr val="002060"/>
                </a:solidFill>
              </a:rPr>
              <a:t> или </a:t>
            </a:r>
            <a:r>
              <a:rPr lang="ru-RU" sz="2400" u="sng" dirty="0">
                <a:solidFill>
                  <a:srgbClr val="002060"/>
                </a:solidFill>
                <a:hlinkClick r:id="rId19" tooltip="Запятая"/>
              </a:rPr>
              <a:t>запятыми</a:t>
            </a:r>
            <a:r>
              <a:rPr lang="ru-RU" sz="24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306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88640"/>
            <a:ext cx="88569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solidFill>
                  <a:srgbClr val="002060"/>
                </a:solidFill>
              </a:rPr>
              <a:t>Баннер</a:t>
            </a:r>
            <a:r>
              <a:rPr lang="ru-RU" sz="3600" dirty="0">
                <a:solidFill>
                  <a:srgbClr val="002060"/>
                </a:solidFill>
              </a:rPr>
              <a:t> в интернете – это небольшая рекламная площадь, которая периодически мелькает на различных ресурсах с целью привлечения к Вам на сайт посетителей. А также баннером называют «шапку», то есть верхнюю часть сайта, независимо от функциональности.</a:t>
            </a:r>
            <a:br>
              <a:rPr lang="ru-RU" sz="3600" dirty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98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335846"/>
            <a:ext cx="878497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Ведущий: 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- Здравствуйте</a:t>
            </a:r>
            <a:r>
              <a:rPr lang="ru-RU" sz="2400" dirty="0" smtClean="0">
                <a:solidFill>
                  <a:srgbClr val="002060"/>
                </a:solidFill>
              </a:rPr>
              <a:t>, добрый день. Сегодня </a:t>
            </a:r>
            <a:r>
              <a:rPr lang="ru-RU" sz="2400" dirty="0">
                <a:solidFill>
                  <a:srgbClr val="002060"/>
                </a:solidFill>
              </a:rPr>
              <a:t>я </a:t>
            </a:r>
            <a:r>
              <a:rPr lang="ru-RU" sz="2400" dirty="0" smtClean="0">
                <a:solidFill>
                  <a:srgbClr val="002060"/>
                </a:solidFill>
              </a:rPr>
              <a:t>для </a:t>
            </a:r>
            <a:r>
              <a:rPr lang="ru-RU" sz="2400" dirty="0">
                <a:solidFill>
                  <a:srgbClr val="002060"/>
                </a:solidFill>
              </a:rPr>
              <a:t>вас проведу </a:t>
            </a:r>
            <a:r>
              <a:rPr lang="ru-RU" sz="2400" dirty="0" smtClean="0">
                <a:solidFill>
                  <a:srgbClr val="002060"/>
                </a:solidFill>
              </a:rPr>
              <a:t> необычное занятие. </a:t>
            </a:r>
            <a:r>
              <a:rPr lang="ru-RU" sz="2400" dirty="0">
                <a:solidFill>
                  <a:srgbClr val="002060"/>
                </a:solidFill>
              </a:rPr>
              <a:t>Мы </a:t>
            </a:r>
            <a:r>
              <a:rPr lang="ru-RU" sz="2400" dirty="0" smtClean="0">
                <a:solidFill>
                  <a:srgbClr val="002060"/>
                </a:solidFill>
              </a:rPr>
              <a:t>с вами поиграем в </a:t>
            </a:r>
            <a:r>
              <a:rPr lang="ru-RU" sz="2400" dirty="0">
                <a:solidFill>
                  <a:srgbClr val="002060"/>
                </a:solidFill>
              </a:rPr>
              <a:t>«Поле чудес». Все слышали о такой игре?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- Где вы ее видели?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- Я надеюсь, что вы все знаете правила игры. Кто может их мне напомнить?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- Сначала мы проведем отборочный тур, т.е. я буду </a:t>
            </a:r>
            <a:r>
              <a:rPr lang="ru-RU" sz="2400" dirty="0" smtClean="0">
                <a:solidFill>
                  <a:srgbClr val="002060"/>
                </a:solidFill>
              </a:rPr>
              <a:t>задавать </a:t>
            </a:r>
            <a:r>
              <a:rPr lang="ru-RU" sz="2400" dirty="0">
                <a:solidFill>
                  <a:srgbClr val="002060"/>
                </a:solidFill>
              </a:rPr>
              <a:t>вам </a:t>
            </a:r>
            <a:r>
              <a:rPr lang="ru-RU" sz="2400" dirty="0" smtClean="0">
                <a:solidFill>
                  <a:srgbClr val="002060"/>
                </a:solidFill>
              </a:rPr>
              <a:t>вопросы</a:t>
            </a:r>
            <a:r>
              <a:rPr lang="ru-RU" sz="2400" dirty="0">
                <a:solidFill>
                  <a:srgbClr val="002060"/>
                </a:solidFill>
              </a:rPr>
              <a:t>, тот кто </a:t>
            </a:r>
            <a:r>
              <a:rPr lang="ru-RU" sz="2400" dirty="0" smtClean="0">
                <a:solidFill>
                  <a:srgbClr val="002060"/>
                </a:solidFill>
              </a:rPr>
              <a:t>даст правильный ответ, </a:t>
            </a:r>
            <a:r>
              <a:rPr lang="ru-RU" sz="2400" dirty="0">
                <a:solidFill>
                  <a:srgbClr val="002060"/>
                </a:solidFill>
              </a:rPr>
              <a:t>тот и будет участником сегодняшней игры. Потом мы будем играть, зашифрованное слово будет на доске. Вы будете угадывать его, вращая барабан, по буквам. Кто знает слово, тот может его назвать сразу. Но в том случае, если участник назвал слово и оно оказалось неверным, он покидает игру. Те, кто не участвует, а присутствуют в роли зрителей, должны сидеть тихо и не подсказывать участникам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79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Зал приветствует победителя </a:t>
            </a:r>
            <a:r>
              <a:rPr lang="ru-RU" sz="2400" dirty="0" smtClean="0">
                <a:solidFill>
                  <a:srgbClr val="FF0000"/>
                </a:solidFill>
              </a:rPr>
              <a:t>супер игры  </a:t>
            </a:r>
            <a:r>
              <a:rPr lang="ru-RU" sz="2400" dirty="0">
                <a:solidFill>
                  <a:srgbClr val="FF0000"/>
                </a:solidFill>
              </a:rPr>
              <a:t>аплодисментами. </a:t>
            </a:r>
            <a:endParaRPr lang="ru-RU" sz="240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3" name="pole chud tem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4400" y="60212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542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solidFill>
                  <a:srgbClr val="FF0000"/>
                </a:solidFill>
              </a:rPr>
              <a:t>Итак, мы  начинаем  игру  капитал-шоу  “Поле  информационных чудес”. Ваше   активное участие  – гарантия  того, что наша  встреча  будет  интересной,	 содержательной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4000" dirty="0" smtClean="0">
                <a:solidFill>
                  <a:srgbClr val="FF0000"/>
                </a:solidFill>
              </a:rPr>
              <a:t>и		запоминающейся. Участвовать  в игре должны  все: игроки, болельщики, гости. </a:t>
            </a:r>
          </a:p>
          <a:p>
            <a:pPr algn="just"/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2" name="pole chud tem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44208" y="48380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633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88640"/>
            <a:ext cx="8928992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Отборочный тур для игроков первой тройки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</a:p>
          <a:p>
            <a:endParaRPr lang="ru-RU" sz="2800" b="1" dirty="0">
              <a:solidFill>
                <a:srgbClr val="FF0000"/>
              </a:solidFill>
            </a:endParaRPr>
          </a:p>
          <a:p>
            <a:pPr marL="742950" lvl="0" indent="-742950">
              <a:buAutoNum type="arabicPeriod"/>
            </a:pPr>
            <a:r>
              <a:rPr lang="ru-RU" sz="2800" dirty="0" smtClean="0">
                <a:solidFill>
                  <a:srgbClr val="002060"/>
                </a:solidFill>
              </a:rPr>
              <a:t>“Мозг</a:t>
            </a:r>
            <a:r>
              <a:rPr lang="ru-RU" sz="2800" dirty="0">
                <a:solidFill>
                  <a:srgbClr val="002060"/>
                </a:solidFill>
              </a:rPr>
              <a:t>” компьютера</a:t>
            </a:r>
            <a:r>
              <a:rPr lang="ru-RU" sz="2800" dirty="0" smtClean="0">
                <a:solidFill>
                  <a:srgbClr val="002060"/>
                </a:solidFill>
              </a:rPr>
              <a:t>. </a:t>
            </a:r>
          </a:p>
          <a:p>
            <a:pPr marL="742950" lvl="0" indent="-742950">
              <a:buAutoNum type="arabicPeriod"/>
            </a:pP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Единица </a:t>
            </a:r>
            <a:r>
              <a:rPr lang="ru-RU" sz="2800" dirty="0">
                <a:solidFill>
                  <a:srgbClr val="002060"/>
                </a:solidFill>
              </a:rPr>
              <a:t>измерения информации. </a:t>
            </a:r>
            <a:endParaRPr lang="ru-RU" sz="2800" dirty="0" smtClean="0">
              <a:solidFill>
                <a:srgbClr val="002060"/>
              </a:solidFill>
            </a:endParaRPr>
          </a:p>
          <a:p>
            <a:pPr marL="742950" lvl="0" indent="-742950">
              <a:buAutoNum type="arabicPeriod"/>
            </a:pP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Человек</a:t>
            </a:r>
            <a:r>
              <a:rPr lang="ru-RU" sz="2800" dirty="0">
                <a:solidFill>
                  <a:srgbClr val="002060"/>
                </a:solidFill>
              </a:rPr>
              <a:t>, профессионально занимающийся составлением программ.                    </a:t>
            </a:r>
          </a:p>
          <a:p>
            <a:r>
              <a:rPr lang="ru-RU" sz="3600" dirty="0"/>
              <a:t>                                                                                     </a:t>
            </a:r>
          </a:p>
          <a:p>
            <a:r>
              <a:rPr lang="ru-RU" b="1" dirty="0"/>
              <a:t> 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895" y="1052735"/>
            <a:ext cx="22860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178" y="1532161"/>
            <a:ext cx="134778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446" y="2561648"/>
            <a:ext cx="2713037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1690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Ход игры</a:t>
            </a:r>
          </a:p>
          <a:p>
            <a:r>
              <a:rPr lang="ru-RU" sz="3200" dirty="0" smtClean="0"/>
              <a:t> </a:t>
            </a:r>
            <a:r>
              <a:rPr lang="ru-RU" sz="3200" dirty="0" smtClean="0">
                <a:solidFill>
                  <a:srgbClr val="002060"/>
                </a:solidFill>
              </a:rPr>
              <a:t>К барабану приглашается первая  тройка  участников  игры. </a:t>
            </a:r>
          </a:p>
          <a:p>
            <a:endParaRPr lang="ru-RU" sz="3200" dirty="0" smtClean="0"/>
          </a:p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1.Представление игроков 1 тройки.</a:t>
            </a:r>
          </a:p>
          <a:p>
            <a:pPr algn="ctr"/>
            <a:endParaRPr lang="ru-RU" sz="4000" dirty="0" smtClean="0">
              <a:solidFill>
                <a:srgbClr val="FF0000"/>
              </a:solidFill>
            </a:endParaRPr>
          </a:p>
          <a:p>
            <a:r>
              <a:rPr lang="ru-RU" sz="3200" dirty="0" smtClean="0">
                <a:solidFill>
                  <a:srgbClr val="002060"/>
                </a:solidFill>
              </a:rPr>
              <a:t>Ведущий   представляет учащихся,   сообщает   фамилию,  имя,  класс.</a:t>
            </a:r>
          </a:p>
          <a:p>
            <a:pPr marL="514350" indent="-514350">
              <a:buAutoNum type="arabicPeriod"/>
            </a:pPr>
            <a:r>
              <a:rPr lang="ru-RU" sz="3600" dirty="0" smtClean="0">
                <a:solidFill>
                  <a:srgbClr val="FF0000"/>
                </a:solidFill>
              </a:rPr>
              <a:t>Плотникова </a:t>
            </a:r>
            <a:r>
              <a:rPr lang="ru-RU" sz="3600" dirty="0">
                <a:solidFill>
                  <a:srgbClr val="FF0000"/>
                </a:solidFill>
              </a:rPr>
              <a:t>Ольга </a:t>
            </a:r>
            <a:r>
              <a:rPr lang="ru-RU" sz="3600" dirty="0" smtClean="0">
                <a:solidFill>
                  <a:srgbClr val="FF0000"/>
                </a:solidFill>
              </a:rPr>
              <a:t>Николаевна</a:t>
            </a:r>
          </a:p>
          <a:p>
            <a:pPr marL="514350" indent="-514350">
              <a:buAutoNum type="arabicPeriod" startAt="2"/>
            </a:pPr>
            <a:r>
              <a:rPr lang="ru-RU" sz="3600" dirty="0" err="1" smtClean="0">
                <a:solidFill>
                  <a:srgbClr val="FF0000"/>
                </a:solidFill>
              </a:rPr>
              <a:t>Параманова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>
                <a:solidFill>
                  <a:srgbClr val="FF0000"/>
                </a:solidFill>
              </a:rPr>
              <a:t>Юлия </a:t>
            </a:r>
            <a:r>
              <a:rPr lang="ru-RU" sz="3600" dirty="0" smtClean="0">
                <a:solidFill>
                  <a:srgbClr val="FF0000"/>
                </a:solidFill>
              </a:rPr>
              <a:t>Викторовна</a:t>
            </a:r>
          </a:p>
          <a:p>
            <a:pPr marL="514350" indent="-514350">
              <a:buAutoNum type="arabicPeriod" startAt="2"/>
            </a:pPr>
            <a:r>
              <a:rPr lang="ru-RU" sz="3600" dirty="0">
                <a:solidFill>
                  <a:srgbClr val="FF0000"/>
                </a:solidFill>
              </a:rPr>
              <a:t>Гаврилов Павел Михайлович</a:t>
            </a:r>
          </a:p>
        </p:txBody>
      </p:sp>
    </p:spTree>
    <p:extLst>
      <p:ext uri="{BB962C8B-B14F-4D97-AF65-F5344CB8AC3E}">
        <p14:creationId xmlns:p14="http://schemas.microsoft.com/office/powerpoint/2010/main" val="15757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404664"/>
            <a:ext cx="914400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Задание игрокам 1 тройки</a:t>
            </a:r>
            <a:r>
              <a:rPr lang="ru-RU" dirty="0" smtClean="0"/>
              <a:t>:</a:t>
            </a:r>
          </a:p>
          <a:p>
            <a:endParaRPr lang="ru-RU" dirty="0" smtClean="0"/>
          </a:p>
          <a:p>
            <a:endParaRPr lang="ru-RU" dirty="0"/>
          </a:p>
          <a:p>
            <a:endParaRPr lang="ru-RU" sz="3200" dirty="0" smtClean="0">
              <a:solidFill>
                <a:srgbClr val="002060"/>
              </a:solidFill>
            </a:endParaRPr>
          </a:p>
          <a:p>
            <a:endParaRPr lang="ru-RU" sz="3200" dirty="0">
              <a:solidFill>
                <a:srgbClr val="002060"/>
              </a:solidFill>
            </a:endParaRPr>
          </a:p>
          <a:p>
            <a:pPr algn="just"/>
            <a:r>
              <a:rPr lang="ru-RU" sz="3200" dirty="0" smtClean="0">
                <a:solidFill>
                  <a:srgbClr val="002060"/>
                </a:solidFill>
              </a:rPr>
              <a:t>Вы знаете, ребята, что на уроках информатики мы изучаем историю развития компьютерной техники, единицы измерения информации и многое другое. Вопрос игрокам первой тройки. 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</a:rPr>
              <a:t>Как называются веселые, смешные существа, придающие разнообразие рабочему столу своим присутствием? Назовите это слово.</a:t>
            </a:r>
            <a:endParaRPr lang="ru-RU" sz="3200" dirty="0">
              <a:solidFill>
                <a:srgbClr val="00206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5842861"/>
              </p:ext>
            </p:extLst>
          </p:nvPr>
        </p:nvGraphicFramePr>
        <p:xfrm>
          <a:off x="1331640" y="1412776"/>
          <a:ext cx="6095997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333"/>
                <a:gridCol w="677333"/>
                <a:gridCol w="677333"/>
                <a:gridCol w="677333"/>
                <a:gridCol w="677333"/>
                <a:gridCol w="677333"/>
                <a:gridCol w="677333"/>
                <a:gridCol w="677333"/>
                <a:gridCol w="67733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С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К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Р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Н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М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Й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Т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422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939639"/>
            <a:ext cx="9144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>
                <a:solidFill>
                  <a:srgbClr val="002060"/>
                </a:solidFill>
              </a:rPr>
              <a:t>Скринмейты</a:t>
            </a:r>
            <a:r>
              <a:rPr lang="ru-RU" sz="2400" dirty="0" smtClean="0">
                <a:solidFill>
                  <a:srgbClr val="002060"/>
                </a:solidFill>
              </a:rPr>
              <a:t> или </a:t>
            </a:r>
            <a:r>
              <a:rPr lang="ru-RU" sz="2400" dirty="0" err="1" smtClean="0">
                <a:solidFill>
                  <a:srgbClr val="002060"/>
                </a:solidFill>
              </a:rPr>
              <a:t>ScreenMates</a:t>
            </a:r>
            <a:r>
              <a:rPr lang="ru-RU" sz="2400" dirty="0" smtClean="0">
                <a:solidFill>
                  <a:srgbClr val="002060"/>
                </a:solidFill>
              </a:rPr>
              <a:t> в переводе с английского дословно "экранный друг". </a:t>
            </a:r>
            <a:r>
              <a:rPr lang="ru-RU" sz="2400" dirty="0" err="1" smtClean="0">
                <a:solidFill>
                  <a:srgbClr val="002060"/>
                </a:solidFill>
              </a:rPr>
              <a:t>Скринмейты</a:t>
            </a:r>
            <a:r>
              <a:rPr lang="ru-RU" sz="2400" dirty="0" smtClean="0">
                <a:solidFill>
                  <a:srgbClr val="002060"/>
                </a:solidFill>
              </a:rPr>
              <a:t> - существа, которые будут "жить" на рабочем столе, развлекая Вас различными трюками. </a:t>
            </a:r>
            <a:r>
              <a:rPr lang="ru-RU" sz="2400" dirty="0" err="1" smtClean="0">
                <a:solidFill>
                  <a:srgbClr val="002060"/>
                </a:solidFill>
              </a:rPr>
              <a:t>Скринмейтом</a:t>
            </a:r>
            <a:r>
              <a:rPr lang="ru-RU" sz="2400" dirty="0" smtClean="0">
                <a:solidFill>
                  <a:srgbClr val="002060"/>
                </a:solidFill>
              </a:rPr>
              <a:t> может быть кто и что угодно, от котенка до елочной игрушки! </a:t>
            </a:r>
            <a:r>
              <a:rPr lang="ru-RU" sz="2400" dirty="0" err="1" smtClean="0">
                <a:solidFill>
                  <a:srgbClr val="002060"/>
                </a:solidFill>
              </a:rPr>
              <a:t>Скринмейты</a:t>
            </a:r>
            <a:r>
              <a:rPr lang="ru-RU" sz="2400" dirty="0" smtClean="0">
                <a:solidFill>
                  <a:srgbClr val="002060"/>
                </a:solidFill>
              </a:rPr>
              <a:t> появились еще с основания </a:t>
            </a:r>
            <a:r>
              <a:rPr lang="ru-RU" sz="2400" dirty="0" err="1" smtClean="0">
                <a:solidFill>
                  <a:srgbClr val="002060"/>
                </a:solidFill>
              </a:rPr>
              <a:t>Виндус</a:t>
            </a:r>
            <a:r>
              <a:rPr lang="ru-RU" sz="2400" dirty="0" smtClean="0">
                <a:solidFill>
                  <a:srgbClr val="002060"/>
                </a:solidFill>
              </a:rPr>
              <a:t> (а то и еще раньше). Уже в </a:t>
            </a:r>
            <a:r>
              <a:rPr lang="ru-RU" sz="2400" dirty="0" err="1" smtClean="0">
                <a:solidFill>
                  <a:srgbClr val="002060"/>
                </a:solidFill>
              </a:rPr>
              <a:t>Windows</a:t>
            </a:r>
            <a:r>
              <a:rPr lang="ru-RU" sz="2400" dirty="0" smtClean="0">
                <a:solidFill>
                  <a:srgbClr val="002060"/>
                </a:solidFill>
              </a:rPr>
              <a:t> 3.1 бегал неугомонный котенок </a:t>
            </a:r>
            <a:r>
              <a:rPr lang="ru-RU" sz="2400" dirty="0" err="1" smtClean="0">
                <a:solidFill>
                  <a:srgbClr val="002060"/>
                </a:solidFill>
              </a:rPr>
              <a:t>Neko</a:t>
            </a:r>
            <a:r>
              <a:rPr lang="ru-RU" sz="2400" dirty="0" smtClean="0">
                <a:solidFill>
                  <a:srgbClr val="002060"/>
                </a:solidFill>
              </a:rPr>
              <a:t>. </a:t>
            </a:r>
            <a:r>
              <a:rPr lang="ru-RU" sz="2400" dirty="0" err="1" smtClean="0">
                <a:solidFill>
                  <a:srgbClr val="002060"/>
                </a:solidFill>
              </a:rPr>
              <a:t>Скринмейты</a:t>
            </a:r>
            <a:r>
              <a:rPr lang="ru-RU" sz="2400" dirty="0" smtClean="0">
                <a:solidFill>
                  <a:srgbClr val="002060"/>
                </a:solidFill>
              </a:rPr>
              <a:t> в основном большинстве не несут никакой пользы, хотя встречаются и полезные </a:t>
            </a:r>
            <a:r>
              <a:rPr lang="ru-RU" sz="2400" dirty="0" err="1" smtClean="0">
                <a:solidFill>
                  <a:srgbClr val="002060"/>
                </a:solidFill>
              </a:rPr>
              <a:t>скринмейты</a:t>
            </a:r>
            <a:r>
              <a:rPr lang="ru-RU" sz="2400" dirty="0" smtClean="0">
                <a:solidFill>
                  <a:srgbClr val="002060"/>
                </a:solidFill>
              </a:rPr>
              <a:t>, которые на пример могут делать снимки экрана или напомнить о каком либо событии из календаря, либо проконтролировать "не слишком ли много времени Вы проводите за компьютером". Но в основном </a:t>
            </a:r>
            <a:r>
              <a:rPr lang="ru-RU" sz="2400" dirty="0" err="1" smtClean="0">
                <a:solidFill>
                  <a:srgbClr val="002060"/>
                </a:solidFill>
              </a:rPr>
              <a:t>скринмейты</a:t>
            </a:r>
            <a:r>
              <a:rPr lang="ru-RU" sz="2400" dirty="0" smtClean="0">
                <a:solidFill>
                  <a:srgbClr val="002060"/>
                </a:solidFill>
              </a:rPr>
              <a:t> просто сделаны для развлечения и умиления.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836712"/>
            <a:ext cx="8748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с	к	р	и	н	м	е	й	т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22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458" y="55772"/>
            <a:ext cx="914400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solidFill>
                  <a:srgbClr val="002060"/>
                </a:solidFill>
              </a:rPr>
              <a:t>Зал приветствует победителя </a:t>
            </a:r>
            <a:r>
              <a:rPr lang="ru-RU" sz="3600" dirty="0" smtClean="0">
                <a:solidFill>
                  <a:srgbClr val="002060"/>
                </a:solidFill>
              </a:rPr>
              <a:t>первой </a:t>
            </a:r>
            <a:r>
              <a:rPr lang="ru-RU" sz="3600" dirty="0">
                <a:solidFill>
                  <a:srgbClr val="002060"/>
                </a:solidFill>
              </a:rPr>
              <a:t>тройки аплодисментами. </a:t>
            </a:r>
          </a:p>
          <a:p>
            <a:pPr algn="just"/>
            <a:r>
              <a:rPr lang="ru-RU" sz="3600" dirty="0" smtClean="0">
                <a:solidFill>
                  <a:srgbClr val="FF0000"/>
                </a:solidFill>
              </a:rPr>
              <a:t>Ведущий:</a:t>
            </a:r>
            <a:r>
              <a:rPr lang="ru-RU" sz="3600" dirty="0" smtClean="0">
                <a:solidFill>
                  <a:srgbClr val="002060"/>
                </a:solidFill>
              </a:rPr>
              <a:t> Еще   раз   поприветствуем  участников первой  тройки  и  особенно   победителя  громкими и долгими  аплодисментами.  Каждый из них заслужил приз. </a:t>
            </a:r>
          </a:p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Призы в студию! 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</a:rPr>
              <a:t>Все   участники   игры   получают   призы. Участники   первой   тройки   занимают   места в зале.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2" name="pole tema nov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44408" y="35730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99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1203</TotalTime>
  <Words>1590</Words>
  <Application>Microsoft Office PowerPoint</Application>
  <PresentationFormat>Экран (4:3)</PresentationFormat>
  <Paragraphs>207</Paragraphs>
  <Slides>30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Поток</vt:lpstr>
      <vt:lpstr>1_Поток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Нурсиль</dc:creator>
  <cp:lastModifiedBy>Нурсиль</cp:lastModifiedBy>
  <cp:revision>48</cp:revision>
  <dcterms:created xsi:type="dcterms:W3CDTF">2012-02-03T07:07:04Z</dcterms:created>
  <dcterms:modified xsi:type="dcterms:W3CDTF">2012-03-17T11:21:22Z</dcterms:modified>
</cp:coreProperties>
</file>